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73" r:id="rId6"/>
    <p:sldId id="259" r:id="rId7"/>
    <p:sldId id="260" r:id="rId8"/>
    <p:sldId id="270" r:id="rId9"/>
    <p:sldId id="271" r:id="rId10"/>
    <p:sldId id="274" r:id="rId11"/>
    <p:sldId id="27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031B0-30C5-4604-ADE7-94135C99D22A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A9BE-7924-400A-8B4C-23A55CECB4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9BE-7924-400A-8B4C-23A55CECB4E4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3C9B16-2DDB-4604-823B-E90F0AB52695}" type="datetimeFigureOut">
              <a:rPr lang="es-MX" smtClean="0"/>
              <a:pPr/>
              <a:t>29/01/2012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5F8DF-FDAE-45BC-8A44-0E17F5618E6B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Nuevas Tecnologías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389120"/>
          </a:xfrm>
        </p:spPr>
        <p:txBody>
          <a:bodyPr>
            <a:normAutofit/>
          </a:bodyPr>
          <a:lstStyle/>
          <a:p>
            <a:r>
              <a:rPr lang="es-MX" b="1" dirty="0" smtClean="0"/>
              <a:t>Recogida/intercambio de datos</a:t>
            </a:r>
            <a:r>
              <a:rPr lang="es-MX" dirty="0" smtClean="0"/>
              <a:t>: Google es el principal protagonista de este uso, pues en combinación con las etiquetas RFID </a:t>
            </a:r>
            <a:r>
              <a:rPr lang="es-MX" b="1" dirty="0" smtClean="0"/>
              <a:t> (Radio </a:t>
            </a:r>
            <a:r>
              <a:rPr lang="es-MX" b="1" dirty="0" err="1" smtClean="0"/>
              <a:t>Frequency</a:t>
            </a:r>
            <a:r>
              <a:rPr lang="es-MX" b="1" dirty="0" smtClean="0"/>
              <a:t> </a:t>
            </a:r>
            <a:r>
              <a:rPr lang="es-MX" b="1" dirty="0" err="1" smtClean="0"/>
              <a:t>Identification</a:t>
            </a:r>
            <a:r>
              <a:rPr lang="es-MX" b="1" dirty="0" smtClean="0"/>
              <a:t> » o Identificación por Radiofrecuencia)</a:t>
            </a:r>
            <a:r>
              <a:rPr lang="es-MX" dirty="0" smtClean="0"/>
              <a:t>, utilidades como marcar dónde estamos, recibir información de un evento o establecimiento son inmediatas.</a:t>
            </a:r>
          </a:p>
          <a:p>
            <a:endParaRPr lang="es-MX" dirty="0"/>
          </a:p>
        </p:txBody>
      </p:sp>
      <p:pic>
        <p:nvPicPr>
          <p:cNvPr id="33794" name="Picture 2" descr="http://t1.gstatic.com/images?q=tbn:ANd9GcTB-wJR-bXeoPbqgS5WcQNXMTY86V13HykQR20T8cbabp2N3ZHRr78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1658874" cy="2088232"/>
          </a:xfrm>
          <a:prstGeom prst="rect">
            <a:avLst/>
          </a:prstGeom>
          <a:noFill/>
        </p:spPr>
      </p:pic>
      <p:pic>
        <p:nvPicPr>
          <p:cNvPr id="33796" name="Picture 4" descr="http://1.bp.blogspot.com/-8Y-WuwpLAqk/TsD_MXXRF7I/AAAAAAAACQA/JoFr1kAi1xQ/s1600/etiqueta%2Brf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21088"/>
            <a:ext cx="3308836" cy="2448272"/>
          </a:xfrm>
          <a:prstGeom prst="rect">
            <a:avLst/>
          </a:prstGeom>
          <a:noFill/>
        </p:spPr>
      </p:pic>
      <p:pic>
        <p:nvPicPr>
          <p:cNvPr id="33798" name="Picture 6" descr="rfid t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73016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/>
          <a:lstStyle/>
          <a:p>
            <a:r>
              <a:rPr lang="es-MX" b="1" dirty="0" smtClean="0"/>
              <a:t>Pago con el teléfono móvil</a:t>
            </a:r>
            <a:r>
              <a:rPr lang="es-MX" dirty="0" smtClean="0"/>
              <a:t>: sin duda alguna es la estrella de los usos del NFC. </a:t>
            </a:r>
          </a:p>
          <a:p>
            <a:r>
              <a:rPr lang="es-MX" dirty="0" smtClean="0"/>
              <a:t>La comodidad de uso y que el gasto pueda estar asociado a nuestra factura o una cuenta de banco son armas muy poderosas y esta tecnología está camino de ser el método de pago del futuro.</a:t>
            </a:r>
          </a:p>
          <a:p>
            <a:endParaRPr lang="es-MX" dirty="0"/>
          </a:p>
        </p:txBody>
      </p:sp>
      <p:pic>
        <p:nvPicPr>
          <p:cNvPr id="32770" name="Picture 2" descr="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860" y="3573016"/>
            <a:ext cx="4438140" cy="2955802"/>
          </a:xfrm>
          <a:prstGeom prst="rect">
            <a:avLst/>
          </a:prstGeom>
          <a:noFill/>
        </p:spPr>
      </p:pic>
      <p:pic>
        <p:nvPicPr>
          <p:cNvPr id="32772" name="Picture 4" descr="nfc blackberry payments El BlackBerry podría usarse como identificación pers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81000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olounplaneta.com/wp-content/uploads/2007/12/recycleman_pantone_p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93096"/>
            <a:ext cx="2267744" cy="229193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s-MX" b="1" dirty="0" smtClean="0"/>
              <a:t>La tecnología se viste de verde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El alto precio de la energía, la crisis económica y el apoyo de los gobiernos, traerán una avalancha de creatividad “verde” a la industria en el 2012.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 el segmento de celulares será una tendencia muy importante el reciclaje de dispositivos.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 los EEUU ya se recogen celulares para repararlos y ofrecerlos de nuevo.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Los consumidores preferirán productos con elementos reciclados o más ecológicos: </a:t>
            </a:r>
          </a:p>
          <a:p>
            <a:pPr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  tarjetas, chips, o empaques, cobrarán</a:t>
            </a:r>
          </a:p>
          <a:p>
            <a:pPr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  importancia entre otros.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La </a:t>
            </a:r>
            <a:r>
              <a:rPr lang="es-MX" b="1" dirty="0" err="1" smtClean="0"/>
              <a:t>Tabletmanía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/>
          <a:lstStyle/>
          <a:p>
            <a:r>
              <a:rPr lang="es-MX" dirty="0" smtClean="0"/>
              <a:t>Los teléfonos y </a:t>
            </a:r>
            <a:r>
              <a:rPr lang="es-MX" dirty="0" err="1" smtClean="0"/>
              <a:t>tablets</a:t>
            </a:r>
            <a:r>
              <a:rPr lang="es-MX" dirty="0" smtClean="0"/>
              <a:t> inundarán el mercado con gran variedad de formatos, sistemas operativos y aplicaciones. </a:t>
            </a:r>
          </a:p>
          <a:p>
            <a:r>
              <a:rPr lang="es-MX" dirty="0" smtClean="0"/>
              <a:t>Puede poner en riesgo el mercado de PCs, ya que en Europa han caído sus ventas desde finales del 2010.</a:t>
            </a:r>
            <a:endParaRPr lang="es-MX" dirty="0"/>
          </a:p>
        </p:txBody>
      </p:sp>
      <p:pic>
        <p:nvPicPr>
          <p:cNvPr id="10242" name="Picture 2" descr="http://t0.gstatic.com/images?q=tbn:ANd9GcRGuPXcWqS8D7QquIKj2c08RkAbDBhWsC8HhNEJvNSdCEX5iqLZzWOyn74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365104"/>
            <a:ext cx="252051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MX" b="1" dirty="0" smtClean="0"/>
              <a:t>Pronóstico para la Nube: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r>
              <a:rPr lang="es-MX" dirty="0" smtClean="0"/>
              <a:t> Este año los servicios de </a:t>
            </a:r>
            <a:r>
              <a:rPr lang="es-MX" dirty="0" err="1" smtClean="0"/>
              <a:t>virtualización</a:t>
            </a:r>
            <a:r>
              <a:rPr lang="es-MX" dirty="0" smtClean="0"/>
              <a:t> y </a:t>
            </a:r>
            <a:r>
              <a:rPr lang="es-MX" dirty="0" err="1" smtClean="0"/>
              <a:t>clouding</a:t>
            </a:r>
            <a:r>
              <a:rPr lang="es-MX" dirty="0" smtClean="0"/>
              <a:t> se extenderán a la pequeña y mediana empresa, con un crecimiento del 14%. La nube empresarial despegará a medida que más servicios basados en esta tecnología se rediseñen para su uso comercial, incluyendo las redes sociales; por ello, lo más importante para que este crecimiento sea sustentable, será la seguridad.</a:t>
            </a:r>
            <a:endParaRPr lang="es-MX" dirty="0"/>
          </a:p>
        </p:txBody>
      </p:sp>
      <p:pic>
        <p:nvPicPr>
          <p:cNvPr id="9218" name="Picture 2" descr="HIDDEN 264 8656 FOTO cloudcomputing Virtualización y cloud compu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491677" cy="2492896"/>
          </a:xfrm>
          <a:prstGeom prst="rect">
            <a:avLst/>
          </a:prstGeom>
          <a:noFill/>
        </p:spPr>
      </p:pic>
      <p:pic>
        <p:nvPicPr>
          <p:cNvPr id="9220" name="Picture 4" descr="virtual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131840" cy="267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Los ‘caza ofertas’ en Internet reavivan el e-Commerce: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 Según las estimaciones de JP Morgan, los ingresos del comercio electrónico crecerán hasta los 680.000 millones de dólares en todo el mundo, una subida del 19% para el 2011. 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El éxito se debe a dos tendencias: la oleada de consumidores caza ofertas y el éxito de modalidades de venta que utilizan las redes sociales, manejando descuentos de hasta el 90%: las ventas privadas, las ventas flash, cupones, la liquidación de existencias y los club de compras son algunas de ellas.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t1.gstatic.com/images?q=tbn:ANd9GcS-Y7HhzXSup9-m5KrVfPgJggoV4KIZ77FSxhzhX_bsXvB4IXTpeNHf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357929"/>
            <a:ext cx="2016224" cy="150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El Chip, una nueva era en las tarjetas de pago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Mayor seguridad, la información en el chip de la tarjeta viene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encriptada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y  requiere un código de 4 dígitos, en lugar de la firma. 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Algunas tendencias ascendentes que veremos: la emisión de tarjetas con ambas funciones de débito y crédito, tarjetas habilitadas para pago sin contacto, premios instantáneos, y su uso como medio de autenticación, con solo una aplicación CAP/DPA en su chip se podrá usar igual que un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token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en la banca en línea y en compras en línea.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conectateseguro.files.wordpress.com/2011/11/nota3.jpg?w=594"/>
          <p:cNvPicPr>
            <a:picLocks noChangeAspect="1" noChangeArrowheads="1"/>
          </p:cNvPicPr>
          <p:nvPr/>
        </p:nvPicPr>
        <p:blipFill>
          <a:blip r:embed="rId2" cstate="print"/>
          <a:srcRect b="14199"/>
          <a:stretch>
            <a:fillRect/>
          </a:stretch>
        </p:blipFill>
        <p:spPr bwMode="auto">
          <a:xfrm>
            <a:off x="7164288" y="5159385"/>
            <a:ext cx="1979712" cy="1698615"/>
          </a:xfrm>
          <a:prstGeom prst="rect">
            <a:avLst/>
          </a:prstGeom>
          <a:noFill/>
        </p:spPr>
      </p:pic>
      <p:pic>
        <p:nvPicPr>
          <p:cNvPr id="7172" name="Picture 4" descr="http://inza.files.wordpress.com/2008/02/sermepa-launches-visa-approved-emv-card-based-on-globalplatform-specifications-sermepa-tj-visa-advantiss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9576"/>
            <a:ext cx="2165226" cy="136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La banca en línea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Los canales electrónicos de la banca piden paso. Latinoamérica espera en los próximos 10 años, una migración masiva a la banca por internet y a la banca móvil.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El 2011 inició con un fuerte impulso de modernización de la banca por internet en países como: Brasil, México, Venezuela, Colombia y Perú. Se incorporan medios de seguridad más robustos como la doble autenticación de usuario y banco: desafío/respuesta y la firma de transacción.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Aparecen dispositivos más convenientes para el usuario, con funciones de captura óptica desde pantalla, o tarjeta de pago y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token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al mismo tiempo.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t3.gstatic.com/images?q=tbn:ANd9GcSF3xXnbggEJ2V1EK342_GDB1XBYyqF9b7jeAf4vJo8ZLeQQGMAmztG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85184"/>
            <a:ext cx="1296144" cy="1800200"/>
          </a:xfrm>
          <a:prstGeom prst="rect">
            <a:avLst/>
          </a:prstGeom>
          <a:noFill/>
        </p:spPr>
      </p:pic>
      <p:pic>
        <p:nvPicPr>
          <p:cNvPr id="6148" name="Picture 4" descr="http://t0.gstatic.com/images?q=tbn:ANd9GcQ8yR_zAYVodSBgE5Ox4GWd-_o9hGVj09_Jqi9JTtgvKGIY06p91qz98Oc"/>
          <p:cNvPicPr>
            <a:picLocks noChangeAspect="1" noChangeArrowheads="1"/>
          </p:cNvPicPr>
          <p:nvPr/>
        </p:nvPicPr>
        <p:blipFill>
          <a:blip r:embed="rId3" cstate="print"/>
          <a:srcRect t="15860" b="12389"/>
          <a:stretch>
            <a:fillRect/>
          </a:stretch>
        </p:blipFill>
        <p:spPr bwMode="auto">
          <a:xfrm>
            <a:off x="3131840" y="5013176"/>
            <a:ext cx="1740396" cy="1628800"/>
          </a:xfrm>
          <a:prstGeom prst="rect">
            <a:avLst/>
          </a:prstGeom>
          <a:noFill/>
        </p:spPr>
      </p:pic>
      <p:pic>
        <p:nvPicPr>
          <p:cNvPr id="6150" name="Picture 6" descr="http://t1.gstatic.com/images?q=tbn:ANd9GcTl0v5PtZfidec0wH4HRSmp0RCKkNwDTbObsSNiPTsae25b9YAaH9rNy_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956588"/>
            <a:ext cx="2529061" cy="1901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92696"/>
            <a:ext cx="8748464" cy="4464496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Los servicios de banca móvil crecerán de forma exponencial en el mundo. En Latinoamérica, aumentará con la mayor adopción de teléfonos inteligentes y de soluciones de banca móviles insertadas en las tarjetas SIM de los dispositivos en general. Los usuarios podrían usar su celular como si fuera una tarjeta de débito o crédito, con la misma seguridad y las garantías que ofrece un cajero automático, pero en la palma de la mano.</a:t>
            </a:r>
          </a:p>
          <a:p>
            <a:endParaRPr lang="es-MX" dirty="0"/>
          </a:p>
        </p:txBody>
      </p:sp>
      <p:pic>
        <p:nvPicPr>
          <p:cNvPr id="5122" name="Picture 2" descr="http://oid.unizar.es/wp-content/uploads/2011/06/iZet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04430"/>
            <a:ext cx="1783482" cy="2953570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T2Q2BdpzMncT84DOwPLljQ_Ku0y3OLFjOjz0ZIpTOl7qpjeWSnBQzW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2767988" cy="2232248"/>
          </a:xfrm>
          <a:prstGeom prst="rect">
            <a:avLst/>
          </a:prstGeom>
          <a:noFill/>
        </p:spPr>
      </p:pic>
      <p:pic>
        <p:nvPicPr>
          <p:cNvPr id="5126" name="Picture 6" descr="http://www.techtear.com/wp-content/uploads/2010/02/square_2dsignature_2dscreen_smal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457200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8912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Los ataques de fraude seguirán dirigiéndose a conseguir datos de cuentas bancarias y de tarjetas. El virus malware más temido se llama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SpyZeuS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nuevos tipos de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phishing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como los ataques a través de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iTunes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y aparecen casos del temido ataque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dirty="0"/>
          </a:p>
        </p:txBody>
      </p:sp>
      <p:pic>
        <p:nvPicPr>
          <p:cNvPr id="4098" name="Picture 2" descr="http://t2.gstatic.com/images?q=tbn:ANd9GcRAVZsgj_uOznXLG6ivi71aC7PwQkzuYsOPdlQ_6TOEjqhwuAAcKlBVX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3"/>
            <a:ext cx="1763688" cy="2116426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R4ACjhULlzc40yYY6tHHQGDlQehZCE7VKK_iyVfdjqmDwdO717ieSl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2088232" cy="1807463"/>
          </a:xfrm>
          <a:prstGeom prst="rect">
            <a:avLst/>
          </a:prstGeom>
          <a:noFill/>
        </p:spPr>
      </p:pic>
      <p:pic>
        <p:nvPicPr>
          <p:cNvPr id="4102" name="Picture 6" descr="http://seguridad.internautas.org/graficos/bbva24-5-2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19374"/>
            <a:ext cx="428625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Tendencias en los ciber ataques: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 smtClean="0"/>
              <a:t> </a:t>
            </a:r>
            <a:r>
              <a:rPr lang="es-MX" dirty="0" smtClean="0"/>
              <a:t>En este año se dejó más de 20  millones de nuevos virus.</a:t>
            </a:r>
          </a:p>
          <a:p>
            <a:r>
              <a:rPr lang="es-MX" dirty="0" smtClean="0"/>
              <a:t>Las principales amenazas fueron: </a:t>
            </a:r>
          </a:p>
          <a:p>
            <a:r>
              <a:rPr lang="es-MX" dirty="0" err="1" smtClean="0"/>
              <a:t>Ciber</a:t>
            </a:r>
            <a:r>
              <a:rPr lang="es-MX" dirty="0" smtClean="0"/>
              <a:t>-terrorismo  </a:t>
            </a:r>
          </a:p>
          <a:p>
            <a:r>
              <a:rPr lang="es-MX" dirty="0" smtClean="0"/>
              <a:t>Ataques a dispositivos móviles</a:t>
            </a:r>
          </a:p>
          <a:p>
            <a:r>
              <a:rPr lang="es-MX" dirty="0" smtClean="0"/>
              <a:t>Robo de información de cuentas bancarias y de números de tarjetas, robo interno de información (por empleados),  </a:t>
            </a:r>
          </a:p>
          <a:p>
            <a:r>
              <a:rPr lang="es-MX" dirty="0" smtClean="0"/>
              <a:t>Ataques contra navegadores</a:t>
            </a:r>
          </a:p>
          <a:p>
            <a:r>
              <a:rPr lang="es-MX" dirty="0" smtClean="0"/>
              <a:t>Seguridad en la nube, menos hackers, pero más poderosos y la seguridad informática en redes corporativas.</a:t>
            </a:r>
            <a:endParaRPr lang="es-MX" dirty="0"/>
          </a:p>
        </p:txBody>
      </p:sp>
      <p:pic>
        <p:nvPicPr>
          <p:cNvPr id="13314" name="Picture 2" descr="http://t3.gstatic.com/images?q=tbn:ANd9GcT0AQ7H1znyMdfI1CsJg5xgI5FadW1m4hlhUvAQBVSxUySVUc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348880"/>
            <a:ext cx="1514103" cy="1293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1282" r="39956" b="11782"/>
          <a:stretch>
            <a:fillRect/>
          </a:stretch>
        </p:blipFill>
        <p:spPr bwMode="auto">
          <a:xfrm>
            <a:off x="827584" y="691982"/>
            <a:ext cx="7344816" cy="61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Nuevo uso de las redes sociales: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120"/>
          </a:xfrm>
        </p:spPr>
        <p:txBody>
          <a:bodyPr>
            <a:normAutofit/>
          </a:bodyPr>
          <a:lstStyle/>
          <a:p>
            <a:r>
              <a:rPr lang="es-MX" dirty="0" smtClean="0"/>
              <a:t> La red marca la nueva era de los movimientos sociales de masas. </a:t>
            </a:r>
          </a:p>
          <a:p>
            <a:r>
              <a:rPr lang="es-MX" dirty="0" smtClean="0"/>
              <a:t>Los ciber ataques iniciados por el grupo </a:t>
            </a:r>
            <a:r>
              <a:rPr lang="es-MX" dirty="0" err="1" smtClean="0"/>
              <a:t>Anonymous</a:t>
            </a:r>
            <a:r>
              <a:rPr lang="es-MX" dirty="0" smtClean="0"/>
              <a:t> para apoyar a </a:t>
            </a:r>
            <a:r>
              <a:rPr lang="es-MX" dirty="0" err="1" smtClean="0"/>
              <a:t>Wikileaks</a:t>
            </a:r>
            <a:r>
              <a:rPr lang="es-MX" dirty="0" smtClean="0"/>
              <a:t>, se convirtieron en una queja unánime de la red.</a:t>
            </a:r>
          </a:p>
        </p:txBody>
      </p:sp>
      <p:sp>
        <p:nvSpPr>
          <p:cNvPr id="12290" name="AutoShape 2" descr="data:image/jpeg;base64,/9j/4AAQSkZJRgABAQAAAQABAAD/2wCEAAkGBhAQEBAUERQVEBAVFBQPEBUUFBQQFBAUFxQVFRQVFBQXHCYeFxkkGRQUHy8gIycpLCwsFR4xNTAqNSYrLCkBCQoKDgwOGg8PGiokHyUpLCw1NS0sLCwqKjQtLDUvMCkpKSwsLC8sLCwqNCwpLCwsLCwsMCwsLCkpLC0sLCksLP/AABEIAMIBBAMBIgACEQEDEQH/xAAcAAEAAQUBAQAAAAAAAAAAAAAAAQIDBAUGBwj/xAA/EAACAQIDBAcGAwgBBAMAAAABAgADEQQSIQUxQVEGEyJhcYGRBzJSobHBI5LRFEJiorLC4fCCM2N08RdDcv/EABsBAAIDAQEBAAAAAAAAAAAAAAABAgUGBAMH/8QALxEAAgIBAgQEBQQDAQAAAAAAAAECAxEEEgUhMVETQaGxMmFxgZEUwdHwImLxQv/aAAwDAQACEQMRAD8A9xiIgAiIgAiIgAiIgAiIgAiU1KgUEsQFAJJOgAG8ma3B9JcLVfIlQZ9wBupbwvvkJWQi0pNJshKyEWoyaTZtIiJMmIiIAIiIAIiIAIlFasqC7EKOZlrDY5Knum/ynlK6uM1ByW5+Wef4JbW1nBkRET1IiIiACIiACIiACIiACIiACIiACImsxXSbCUqnVvWRXGhBJ7J5Mdw85OMJTeIpv6EZTjDnJ4NnEpp1VYAqQynUEEEHwIlUgSEREAEREAMHbWE66hVpghSy2BOgvvF+7SeWDAOldabFab5gcxdQq63zZr275s+mm02qYl1v2EORRw097zvf0nPADlMrr9TXbb8Pw8uvUynENTXbb8Pw8s56+h7XRrK6gqwZTuIIIPmJcnl/Qraxo4pVv+HUPVuL6BiOwbc728mnqEvtJqlqIbsYZf6PVLU17sYYiInYdgiIgAiJhbXxfV0mI0Y9lfE/4vPK62NNcrJdEskoxcnhGB0ldcq9pRlJuCwB142/3fLXR7DktnuMtjazAkk6bhNKHB431IPHUaGShy6jSfP58QhPV/qpw58uWe3TyLRVNQ2JndRMPZWIL0lJ1I7J8t3ytMyb+i1XVxsj0ayVco7W0xERPYiIiIAImLitpUqXvuFPLefQay7hsUlRcyEMN2n0PKeatg5bFJZ7Z5/glskluxyLsRE9CIiIgAiIgBDA2Nt/CeA7Xo1EqutUEVAxzA773Nz3333nsXSvpSuBRTlz1HvkW+UWG9mPLUTy7pL0vq40WenRW3usKZLjwctf7TRcHhdDM1H/ABfn9OxR8TlVPEXLEl+50HsmxdXra1O5NHJ1hHBXzAAjkSC3jl7p6dPn7Zu2MRhxalVenrmOU5QTzIG/znpHQbp2+JfqMRbrSCabgZc9tSrDdmtc6cj5rimhslJ3xSx6/UfD9XXFKlvn6fQ7mIiZ4uxIdrAk7hqZMgi8APIhhjiqmIJ1/Cr1z4hGYfzFZrEOg8BPV6PRmhR/aGpgg1EZCL3VQQbhRwF55JVq5MgtvYIe64J+3zmR1ellTGKl1bbMfq9LKiMVLq22b/H7KcUMLiaYNjTyVSB7j03YI55aaX/hE9O2fiTUpUnIsXRXI3WJANpp+g73wNLuNQfzsfvN/L3RUqMVYn8UY8vnjqX+hoUIqxP4ox5fPHUmJF4vLEsSYiIAJz/SQ1GZERSxsWAA3k6fK3znQSJyazTfqavCbwm1n7PoTrnsluONxuEFFlpj9xFUnmbXY+ZJPnMahhc9Rz8FEt/Ot/leZHSTFZaxsL5qlOn62BPkLzYdG6AZqtxoUCHwJN5h4UK7XyrXRuaXqWbntqT+hl9G6vZcciD9vsJuZjYLAJSBCDfvJ1JmTNrw+ien08arOq/krbZKU20IiJ3HmJbrsQjFdWCkqOZtp85TjMUtKmzt7qi57+QHeTpOD2j0kr1T7xprwVDlt4neTK7W6+vSrEur7e516bSzveV0RrnqFiSxJYm5J3k9863oZTfLUY3CHKBf94i9yJxl6mfPnzG+Yh1VwT333zqNm9L6gsKioVGhygoQO4Xt5TMcPnRVcrbZ9Pk/PuXeshZOvZCP9+R2MSEcEAjUEXHeJM3BmRERABERADyv2p174pV+GkvzZj+k4fML242v5XtOq9otXNjq3dkX0pg/Uma/b+yOqw+zatv+pRqBvHrC4+VQek22lkqqKo98e2TJXx8S62XbPvg00znSrg69NgdQKeJoNwdGAZT63UjuMwZ6NgejS7S2ZhSGyV6OemjEXBAYjI3G1gvhPTV3qnbKfwt4f3RDTU+LujH4ksr7Hc7K2kuIoUqqe66hrcjxU94Nx5TKvOO6Po+ycFVOLYEdYTTRDmOoAyg6byCe7UzVf/Kj59aKCnfdmYtbxta/lMq9DZZOXg84p9TYaWq66tS28z0a8Xmv2RtqjiqYqUWzDcw/eQ8mHAzJrVcoJPCV8lKL2yWGRlmLwy8dfpPDdqrYjurJ/WB957D17sL3CLvHE/OeSdJKJFSso1IqBhYFibVAwsB3Sk4nFy2Y7+5ScUi5bMLz9z0foBUvg7cqjj6H7zpbzjOgyutBgcyXqFl0tcZVF7EcwZ01DFnPkax43H3E7tG34MU+x36NtURT7GdeTKA0kGdeTtyTJkXi8MjJkEy1Xr5VJ32mMtRmFy1gdbLb6mQcsAcj0ja+IT/yPpTqH7ToejI0qHvUfWctth7YmncMPxKjklWt7jqLta1+1znR9H2Jpkqw1blcG2n6zHaCuf69Tkn/AOn+W0WNrXhYXyOivF5h0cUc2VhZu7cZlAzZKRXFUXnLdJOnlHCk06dqtYaML9mmeTEce4fKarZHtMLVAuIRVQm2dLjJ3spJuPCebvgnhssq+F6qyvxYw5er+i/vyNl012l7tEH/ALlT+0fU+k5o4dlSmzadYC6DiKd7IT3mxPhadPW6JPWr1HquOqZs3Z1Z1vov8ItYTWdK6gOJIGgRUQAbhpe380y/EKptTvtWMtKP0/qO/STittVbzyyzTkycNVBysNxsRpa4PjLWIPYbwI+02+2sB1DUF3WoUh5qMp+kqY07qpWdmvU73PE1Hvk7XYtTNh6R/hA9NPtM6arozUvh17iw/mJ+82s3ukluog/9V7GVvWLZL5sRETpPESJMpgJnM9JugdHGuKgY0atxnYDMHFraqSNbW1+s1vtF2Qq4CgF3UGRFvvylCmvmFncXmn6XYbrcFiV45C48Us/9ssNPqrPErUnyTOK+iGybiubR4RXrZTT5M2Q93ZYj5gDznq3soxV8NWT4KubydR91M8m2nohPwsr/AJWBPyvPQPZXjQtbEoTYNTD66DsNb6OfSaLicd+nmu2H6lHoHtui++UdB7TMG74am63K03LOBwBWwY9wOnnPKTPUtq+0vCJmVEfEb1Ngqo3Ai7akeU8qx+0Vaq5pUGRCbqmbPk7sxA0nPw3xK69lkWu3/Op9C0cpQjtmsHW+zWu645VW+VkcVBwIAuCfBrevfPWaiggg6ieAbN2piKJLU3NEsLHKbMRvsSO+d90P9oJLCji2vc2p1TwPw1O7+L15zl4no7LZeNBeX3+p46yidj8SK/k7c4Qj3WsORGYTAxGBck+5+U/rN3aY1ZdTMzKOSmlHJgU8K6gm9+YUZTbu3zNwaJa6+d9/nL2HG+U1sJrmTsv8j4xxjyHFci8BKhLFDE3OVhlflz8JkWksE8ERKpS7hRcmwiwSIZZrynatSv8Axa9kS/2qv8NP5tMlKYUWAsIsDNY2Fe+9Tv3qR95fo0Ht7yjwX9TL9tZdQaTwhBZJNlqjhQpvqW5mRtFnFGqaf/UFNyn/AOspy/O0s7Z2xSwlFqtU9kaAD3nY7lUc55TtvprisQ5Ku1BB7iU2K2HeRYse+Oy1Q5Ms+H8Nt1T3R5RXm/Y0N76+fj4y9g6DVHCICzMcqgaknhMKtWqAk5c9zc2Nj850PQ7pYmDZmfDZ3OmfPZkXkoIt53lfGKb5s3d904Vt1xbl26ep7FgKJSlSQm7KioTzIUA/SeZ9J8eRUrutixqhEvuJaoKa39ROy2R0zw+JD5MyVFUuUcAEgC5KkEgzz3aLZnw6/FV6w+CIz/1ZZy8XsjJVxXTm/wAGM0dNlc5+IsPl6m32fh+srUl4F1B8L6/Kd1tfYKYkoWYqVuNLag8NZy3RKhmxKn4QzfKw/qnd3kuEaeE9PJTWU37HjxC6UbltfNL3KMNhVpqFQWUbv1PMy7IvJmhiklhdCpbbeWIiJIQltmlyWmEaIyKHqW1OgmDWxgcMqgsCCpO4WIsfrLe0ycyg+7v8ddZdZOz2bW4cp6RR5s8J2nhiDVpnf2qZ8dV+sq2Ni3y3Ulc9LK/eGtmHynd7d6DNWrs4cU7m7ALe54ka75z22Oj9PBBFUsWYMzFjfjpblrea2vW12uMV1aK3hugl+qju6J5/C/4aZ2vKZfwmDeqWCC5CPUPgiFj9Lecx0a4BnbuWdvmb7cs4JgiJ2OI2J+0bJw9dLmpRDq3fTFRr+mh/NPG65Vbc9G8fQ87bVXjPm8HX9B9u/tGETMb1Kf4NTmbDst5rbzBm+qb55J0E2l1eKFNmKpW/DNjls/8A9Z9bj/lPUf2IfE/L3jMnxKjwbml0fNFFrK/Dsa8nzMoGwPpL9LdMAYAfE/5zMpMEAPef8xlejliV18OHGu/geIlqk7qcrAsODAX9ZX+yD4n/ADGU08Stwi3fmd9vEyR6F6tUyi9i3cJYp4Ysc1TyXgPGX61XKL2J8JZQLU1DN3gNa3lEMypaY6yn9kHxP+Yy3UwQ+J/zGRkNFySGsBMY4MfE/wCYzD2vWXDUKtVmc5FuBmPabco8yRPJPBOMHOSjHqzhPaTtnrcSKSnsURY99RtW9BYes5EjQHgd3fwNvOZGGw9TE1lVe1Vqva54sxuWPdvPlN305wSYerh6CXy0qCjXmzuSfMi/nK+WZ5mz6Hp3HTOvSR64bf8AP3ZzcmRKqFJnfKoucr1D3BFLH5AzySyWEpqCzIv4SuVYEGxHlpuPyuPObYnNiV5JSY+dR1A+VMzSUTrO32X0VFSmlVHYGoiZs3bW4FtBw1vunJqNNK7nDqk/X+sp+KzjXtlLvj9zbdEbr1jhc2gXfY89PQTqaGMV92h4g6GazY2zTRphbhuJNrXl7H2BW3v8bfeW+ipdNMYMxepsVljkjagysSzQuVF99hfxl5Z3xOVkxESYhKGlcoMaEy1VphhYi4mI2zl4Fl8DM4iUkSRA1WI2bc++/wCa0846dALiCov2UQG5vqbsfkRPWKy6TiunPRWpiMlSguaqOzUW4XOv7pF9Ljd4eEs+HWxhanNnTo5RhdmRqfZns7rKmJY7hS6nzqHX5LOMNLISp3qSvobT1zoRsN8Hhm60AVaj52AN8oAAUE7r6E+c826UYfq8ZiF4da5HgTmH1lrpr1ZqrMdOXoWdNqnfLBq56n7M6ubBMp1y1XW2/QqrfczyfrxnyW1y578LXtaeleymv+HiV5Oj+qsP7ZLia3adteTX8Etas1P5MvYr2ZqcUtSnUFOhmDsljmUg3Kod1j37u+dtUTjJBlYmauvsuSU3nBT2WSsSUn0KaUreoFFybCWcRi1QczwH+7pZp4ZqhzVN3Bd058HmkC71tF7NPieJmXRoqgsP/fjKwLbpMCRExa+DIOan2W5cDMuIgMbD4wNo3Zflz8JkGWcThFfuPAzHTFNTOWpu4N/u+IDJtMLbuxkxdB6LkqGsQw1KsDcG3GbANfUbpBMhtWMM9ITlCSlF4a5mg6NdEaWCBIPWVjoahGWw+FRc5R56zz7p/WzbQrfwimnogP1JnrzGeJdKK+fG4pv+648lOX+2cupSjBRRpeBznfqp22PL2/ujWzqPZxs8VcZULDsrQdT/AMyE+hacjhMR1iK1rX1tv4z0f2W0LDEvz6umP5mP1E5qV/nhl1xa3GjlKPnj1OEqUTTqMp3qxQ+IJB+k9K6F0BUwiHMwKs6GzW3NcaeBE0vSXoPiXxlR6KhqVR8+bMB1ZOrZgdd9zpO52RspMNSSkm4ak8WY72PjPWqtqTyVXFtbTfpoKLzJ4fLy5eZdXZ+guznzl6jgkXcNeZ1l+0kTuSMmSJUJSJUJNCZMREkISkyqUmAmUyljaVykiSEWnNxLMrOl5avPRCJZtwnlntCw+XGMfiVH/lyn+melYnGKnvHXgBqT5TgPaK2dqL2IGQp45Wv/AHyy4bLbel3ydmieLTg62lakeaun9LD6Tv8A2W17V8QvOmrfle395nn+NNmonlUA/MpX7idX0DqEYxQpylkdfkG/tlzq47qbF9/RFpes1zR7ArTHrY7XLT7Tc+A8JhP1wBzdpeNv8azK2bWTcBZuN9b+cyJRGRhcHl7Tdp/W0zBKAZVeRAqiReLxATEi8XiAky3VphhYi4lV5F4hmvZXo6jtU+I5fpMmliFcXHnzEuOwAN93GadqwD/hKb+dvT9YEkbRntPA9qYm/Xvz6yp9TPYtpVKy0qrlsuVHb0UnhPENqH8FxzAT8xC/ecOp5uKNTwJbYWz+S/cvYGnlpUxyRR52E9a9n1DLg7/FUZvQKo/pnliDUCer9GcUtPC0EYFexmvw7RLf3Tz0/OTZ2ccezTxgu69EdJmvKk3yyjg7tRK1adqMa0X8+srlumJcEmiDJkiUyoSSIkxESQhKTKpFoAUykyuUkRiLVRLzV7TxXViw947u4c5uCJo9rU7ub8hb/fWTTBot4DB37T6k6i/1M0PtEwpbDowF8jG/cGFvS4HrOwUAqCvKanbGyzWRlJ0OhnVRZ4din2PemWySZ4ltAdgn4Sr/AJWBm/6J1GXGUCouQTe3IqQT850Kez6mp7bNUHI2A87b5v8AZWw6VC3VoqeAAPrLe/Xwe5RWU1j3LCzUp5SXVG/w9QkazExgyPddP3vAzKLhBc6ffwmJSQ1nvw49w5TPyKxm7pVLgHmAZWDLaysSBEqvJvKRJiAm8XkSJEZN5STJlJiHg1+1qxso4G5PlIwaAIDxOpl3H4bOum8ajv7phYPE27Lacr/QxE0YXSlqhw1cILkowFu8a/KeM47Xq151FP5Tm+wnu+Kp3E5zaPRajVPaQX5gWPqJzWVbnku9Drv09bhjOWed4SiXdVUXYmyjmToJ7Nh8KvVohFwqqo7rADT0nLbN6DpSqBwzEjcDbTzE6/DUSBziorcOpLiutjqXFQ6I16u9B7b0OtuY7uRm7o6gEbjqJr9pqvZHHU+Uzdmj8MeJt6zoUSikzKEqEASZI82JUJAlQkkREREYCIiAESDKpBgBSZiYzCBxyYbj+syzKCJJAaQdbS4aeo/xJO0QRqp8jebgiW2oqd4B8hJJkjRNtJPhPyEpXFVG9xPPf/ibkUFHADyEqCT03EsmDS2azG9Q+W8+vCbGnRCiwFhKwNJUus8yJAEqAk2k2kRCJNoiASJVItIjKZBEqi0BloiYuKwCv3Nz/WZxEts0RJGlrUq1MadtfX/IlobRF+0pB/3nN7UWWzSB3i/jrInpGWEayltFL7m9B+suttI7lX11+UzaeES/ur6CX0pgbgB4C0ZGUjWUMC7m73A433nwE29NAAANw0EASoRnmyZUBIEkQIiTERiEREYCIiACQZMiAFMgiVWiMCi0jLKyJbWMZQy6mQFlxxrItJZGQdwlVNZFpcQRMCbRaTEiIi0mIiAREQAi0WkxEGSm0sssyJbcRMkmUGU5ZXaLRE8imsrtIXQSFGsZErtJtFpNoEcgSYtJjIiIiMBERABERABERABIkxACLShllyCIAWLSbSspKbSQwFlwCQkqiYhEREAiIgAiIgAiIgBFpDLKoiAslYtKmgCInkoCy6q2hVlUZFsi0SYgIREQARERgIiIAIiIAIiIAIiIAIiIAJRERoCoSYiIBERABERABERABERABERACloSIi8x+RVERGIREQAREQAREQAREQ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2" name="AutoShape 4" descr="data:image/jpeg;base64,/9j/4AAQSkZJRgABAQAAAQABAAD/2wCEAAkGBhAQEBAUERQVEBAVFBQPEBUUFBQQFBAUFxQVFRQVFBQXHCYeFxkkGRQUHy8gIycpLCwsFR4xNTAqNSYrLCkBCQoKDgwOGg8PGiokHyUpLCw1NS0sLCwqKjQtLDUvMCkpKSwsLC8sLCwqNCwpLCwsLCwsMCwsLCkpLC0sLCksLP/AABEIAMIBBAMBIgACEQEDEQH/xAAcAAEAAQUBAQAAAAAAAAAAAAAAAQIDBAUGBwj/xAA/EAACAQIDBAcGAwgBBAMAAAABAgADEQQSIQUxQVEGEyJhcYGRBzJSobHBI5LRFEJiorLC4fCCM2N08RdDcv/EABsBAAIDAQEBAAAAAAAAAAAAAAABAgUGBAMH/8QALxEAAgIBAgQEBQQDAQAAAAAAAAECAxEEEgUhMVETQaGxMmFxgZEUwdHwImLxQv/aAAwDAQACEQMRAD8A9xiIgAiIgAiIgAiIgAiIgAiU1KgUEsQFAJJOgAG8ma3B9JcLVfIlQZ9wBupbwvvkJWQi0pNJshKyEWoyaTZtIiJMmIiIAIiIAIiIAIlFasqC7EKOZlrDY5Knum/ynlK6uM1ByW5+Wef4JbW1nBkRET1IiIiACIiACIiACIiACIiACIiACImsxXSbCUqnVvWRXGhBJ7J5Mdw85OMJTeIpv6EZTjDnJ4NnEpp1VYAqQynUEEEHwIlUgSEREAEREAMHbWE66hVpghSy2BOgvvF+7SeWDAOldabFab5gcxdQq63zZr275s+mm02qYl1v2EORRw097zvf0nPADlMrr9TXbb8Pw8uvUynENTXbb8Pw8s56+h7XRrK6gqwZTuIIIPmJcnl/Qraxo4pVv+HUPVuL6BiOwbc728mnqEvtJqlqIbsYZf6PVLU17sYYiInYdgiIgAiJhbXxfV0mI0Y9lfE/4vPK62NNcrJdEskoxcnhGB0ldcq9pRlJuCwB142/3fLXR7DktnuMtjazAkk6bhNKHB431IPHUaGShy6jSfP58QhPV/qpw58uWe3TyLRVNQ2JndRMPZWIL0lJ1I7J8t3ytMyb+i1XVxsj0ayVco7W0xERPYiIiIAImLitpUqXvuFPLefQay7hsUlRcyEMN2n0PKeatg5bFJZ7Z5/glskluxyLsRE9CIiIgAiIgBDA2Nt/CeA7Xo1EqutUEVAxzA773Nz3333nsXSvpSuBRTlz1HvkW+UWG9mPLUTy7pL0vq40WenRW3usKZLjwctf7TRcHhdDM1H/ABfn9OxR8TlVPEXLEl+50HsmxdXra1O5NHJ1hHBXzAAjkSC3jl7p6dPn7Zu2MRhxalVenrmOU5QTzIG/znpHQbp2+JfqMRbrSCabgZc9tSrDdmtc6cj5rimhslJ3xSx6/UfD9XXFKlvn6fQ7mIiZ4uxIdrAk7hqZMgi8APIhhjiqmIJ1/Cr1z4hGYfzFZrEOg8BPV6PRmhR/aGpgg1EZCL3VQQbhRwF55JVq5MgtvYIe64J+3zmR1ellTGKl1bbMfq9LKiMVLq22b/H7KcUMLiaYNjTyVSB7j03YI55aaX/hE9O2fiTUpUnIsXRXI3WJANpp+g73wNLuNQfzsfvN/L3RUqMVYn8UY8vnjqX+hoUIqxP4ox5fPHUmJF4vLEsSYiIAJz/SQ1GZERSxsWAA3k6fK3znQSJyazTfqavCbwm1n7PoTrnsluONxuEFFlpj9xFUnmbXY+ZJPnMahhc9Rz8FEt/Ot/leZHSTFZaxsL5qlOn62BPkLzYdG6AZqtxoUCHwJN5h4UK7XyrXRuaXqWbntqT+hl9G6vZcciD9vsJuZjYLAJSBCDfvJ1JmTNrw+ien08arOq/krbZKU20IiJ3HmJbrsQjFdWCkqOZtp85TjMUtKmzt7qi57+QHeTpOD2j0kr1T7xprwVDlt4neTK7W6+vSrEur7e516bSzveV0RrnqFiSxJYm5J3k9863oZTfLUY3CHKBf94i9yJxl6mfPnzG+Yh1VwT333zqNm9L6gsKioVGhygoQO4Xt5TMcPnRVcrbZ9Pk/PuXeshZOvZCP9+R2MSEcEAjUEXHeJM3BmRERABERADyv2p174pV+GkvzZj+k4fML242v5XtOq9otXNjq3dkX0pg/Uma/b+yOqw+zatv+pRqBvHrC4+VQek22lkqqKo98e2TJXx8S62XbPvg00znSrg69NgdQKeJoNwdGAZT63UjuMwZ6NgejS7S2ZhSGyV6OemjEXBAYjI3G1gvhPTV3qnbKfwt4f3RDTU+LujH4ksr7Hc7K2kuIoUqqe66hrcjxU94Nx5TKvOO6Po+ycFVOLYEdYTTRDmOoAyg6byCe7UzVf/Kj59aKCnfdmYtbxta/lMq9DZZOXg84p9TYaWq66tS28z0a8Xmv2RtqjiqYqUWzDcw/eQ8mHAzJrVcoJPCV8lKL2yWGRlmLwy8dfpPDdqrYjurJ/WB957D17sL3CLvHE/OeSdJKJFSso1IqBhYFibVAwsB3Sk4nFy2Y7+5ScUi5bMLz9z0foBUvg7cqjj6H7zpbzjOgyutBgcyXqFl0tcZVF7EcwZ01DFnPkax43H3E7tG34MU+x36NtURT7GdeTKA0kGdeTtyTJkXi8MjJkEy1Xr5VJ32mMtRmFy1gdbLb6mQcsAcj0ja+IT/yPpTqH7ToejI0qHvUfWctth7YmncMPxKjklWt7jqLta1+1znR9H2Jpkqw1blcG2n6zHaCuf69Tkn/AOn+W0WNrXhYXyOivF5h0cUc2VhZu7cZlAzZKRXFUXnLdJOnlHCk06dqtYaML9mmeTEce4fKarZHtMLVAuIRVQm2dLjJ3spJuPCebvgnhssq+F6qyvxYw5er+i/vyNl012l7tEH/ALlT+0fU+k5o4dlSmzadYC6DiKd7IT3mxPhadPW6JPWr1HquOqZs3Z1Z1vov8ItYTWdK6gOJIGgRUQAbhpe380y/EKptTvtWMtKP0/qO/STittVbzyyzTkycNVBysNxsRpa4PjLWIPYbwI+02+2sB1DUF3WoUh5qMp+kqY07qpWdmvU73PE1Hvk7XYtTNh6R/hA9NPtM6arozUvh17iw/mJ+82s3ukluog/9V7GVvWLZL5sRETpPESJMpgJnM9JugdHGuKgY0atxnYDMHFraqSNbW1+s1vtF2Qq4CgF3UGRFvvylCmvmFncXmn6XYbrcFiV45C48Us/9ssNPqrPErUnyTOK+iGybiubR4RXrZTT5M2Q93ZYj5gDznq3soxV8NWT4KubydR91M8m2nohPwsr/AJWBPyvPQPZXjQtbEoTYNTD66DsNb6OfSaLicd+nmu2H6lHoHtui++UdB7TMG74am63K03LOBwBWwY9wOnnPKTPUtq+0vCJmVEfEb1Ngqo3Ai7akeU8qx+0Vaq5pUGRCbqmbPk7sxA0nPw3xK69lkWu3/Op9C0cpQjtmsHW+zWu645VW+VkcVBwIAuCfBrevfPWaiggg6ieAbN2piKJLU3NEsLHKbMRvsSO+d90P9oJLCji2vc2p1TwPw1O7+L15zl4no7LZeNBeX3+p46yidj8SK/k7c4Qj3WsORGYTAxGBck+5+U/rN3aY1ZdTMzKOSmlHJgU8K6gm9+YUZTbu3zNwaJa6+d9/nL2HG+U1sJrmTsv8j4xxjyHFci8BKhLFDE3OVhlflz8JkWksE8ERKpS7hRcmwiwSIZZrynatSv8Axa9kS/2qv8NP5tMlKYUWAsIsDNY2Fe+9Tv3qR95fo0Ht7yjwX9TL9tZdQaTwhBZJNlqjhQpvqW5mRtFnFGqaf/UFNyn/AOspy/O0s7Z2xSwlFqtU9kaAD3nY7lUc55TtvprisQ5Ku1BB7iU2K2HeRYse+Oy1Q5Ms+H8Nt1T3R5RXm/Y0N76+fj4y9g6DVHCICzMcqgaknhMKtWqAk5c9zc2Nj850PQ7pYmDZmfDZ3OmfPZkXkoIt53lfGKb5s3d904Vt1xbl26ep7FgKJSlSQm7KioTzIUA/SeZ9J8eRUrutixqhEvuJaoKa39ROy2R0zw+JD5MyVFUuUcAEgC5KkEgzz3aLZnw6/FV6w+CIz/1ZZy8XsjJVxXTm/wAGM0dNlc5+IsPl6m32fh+srUl4F1B8L6/Kd1tfYKYkoWYqVuNLag8NZy3RKhmxKn4QzfKw/qnd3kuEaeE9PJTWU37HjxC6UbltfNL3KMNhVpqFQWUbv1PMy7IvJmhiklhdCpbbeWIiJIQltmlyWmEaIyKHqW1OgmDWxgcMqgsCCpO4WIsfrLe0ycyg+7v8ddZdZOz2bW4cp6RR5s8J2nhiDVpnf2qZ8dV+sq2Ni3y3Ulc9LK/eGtmHynd7d6DNWrs4cU7m7ALe54ka75z22Oj9PBBFUsWYMzFjfjpblrea2vW12uMV1aK3hugl+qju6J5/C/4aZ2vKZfwmDeqWCC5CPUPgiFj9Lecx0a4BnbuWdvmb7cs4JgiJ2OI2J+0bJw9dLmpRDq3fTFRr+mh/NPG65Vbc9G8fQ87bVXjPm8HX9B9u/tGETMb1Kf4NTmbDst5rbzBm+qb55J0E2l1eKFNmKpW/DNjls/8A9Z9bj/lPUf2IfE/L3jMnxKjwbml0fNFFrK/Dsa8nzMoGwPpL9LdMAYAfE/5zMpMEAPef8xlejliV18OHGu/geIlqk7qcrAsODAX9ZX+yD4n/ADGU08Stwi3fmd9vEyR6F6tUyi9i3cJYp4Ysc1TyXgPGX61XKL2J8JZQLU1DN3gNa3lEMypaY6yn9kHxP+Yy3UwQ+J/zGRkNFySGsBMY4MfE/wCYzD2vWXDUKtVmc5FuBmPabco8yRPJPBOMHOSjHqzhPaTtnrcSKSnsURY99RtW9BYes5EjQHgd3fwNvOZGGw9TE1lVe1Vqva54sxuWPdvPlN305wSYerh6CXy0qCjXmzuSfMi/nK+WZ5mz6Hp3HTOvSR64bf8AP3ZzcmRKqFJnfKoucr1D3BFLH5AzySyWEpqCzIv4SuVYEGxHlpuPyuPObYnNiV5JSY+dR1A+VMzSUTrO32X0VFSmlVHYGoiZs3bW4FtBw1vunJqNNK7nDqk/X+sp+KzjXtlLvj9zbdEbr1jhc2gXfY89PQTqaGMV92h4g6GazY2zTRphbhuJNrXl7H2BW3v8bfeW+ipdNMYMxepsVljkjagysSzQuVF99hfxl5Z3xOVkxESYhKGlcoMaEy1VphhYi4mI2zl4Fl8DM4iUkSRA1WI2bc++/wCa0846dALiCov2UQG5vqbsfkRPWKy6TiunPRWpiMlSguaqOzUW4XOv7pF9Ljd4eEs+HWxhanNnTo5RhdmRqfZns7rKmJY7hS6nzqHX5LOMNLISp3qSvobT1zoRsN8Hhm60AVaj52AN8oAAUE7r6E+c826UYfq8ZiF4da5HgTmH1lrpr1ZqrMdOXoWdNqnfLBq56n7M6ubBMp1y1XW2/QqrfczyfrxnyW1y578LXtaeleymv+HiV5Oj+qsP7ZLia3adteTX8Etas1P5MvYr2ZqcUtSnUFOhmDsljmUg3Kod1j37u+dtUTjJBlYmauvsuSU3nBT2WSsSUn0KaUreoFFybCWcRi1QczwH+7pZp4ZqhzVN3Bd058HmkC71tF7NPieJmXRoqgsP/fjKwLbpMCRExa+DIOan2W5cDMuIgMbD4wNo3Zflz8JkGWcThFfuPAzHTFNTOWpu4N/u+IDJtMLbuxkxdB6LkqGsQw1KsDcG3GbANfUbpBMhtWMM9ITlCSlF4a5mg6NdEaWCBIPWVjoahGWw+FRc5R56zz7p/WzbQrfwimnogP1JnrzGeJdKK+fG4pv+648lOX+2cupSjBRRpeBznfqp22PL2/ujWzqPZxs8VcZULDsrQdT/AMyE+hacjhMR1iK1rX1tv4z0f2W0LDEvz6umP5mP1E5qV/nhl1xa3GjlKPnj1OEqUTTqMp3qxQ+IJB+k9K6F0BUwiHMwKs6GzW3NcaeBE0vSXoPiXxlR6KhqVR8+bMB1ZOrZgdd9zpO52RspMNSSkm4ak8WY72PjPWqtqTyVXFtbTfpoKLzJ4fLy5eZdXZ+guznzl6jgkXcNeZ1l+0kTuSMmSJUJSJUJNCZMREkISkyqUmAmUyljaVykiSEWnNxLMrOl5avPRCJZtwnlntCw+XGMfiVH/lyn+melYnGKnvHXgBqT5TgPaK2dqL2IGQp45Wv/AHyy4bLbel3ydmieLTg62lakeaun9LD6Tv8A2W17V8QvOmrfle395nn+NNmonlUA/MpX7idX0DqEYxQpylkdfkG/tlzq47qbF9/RFpes1zR7ArTHrY7XLT7Tc+A8JhP1wBzdpeNv8azK2bWTcBZuN9b+cyJRGRhcHl7Tdp/W0zBKAZVeRAqiReLxATEi8XiAky3VphhYi4lV5F4hmvZXo6jtU+I5fpMmliFcXHnzEuOwAN93GadqwD/hKb+dvT9YEkbRntPA9qYm/Xvz6yp9TPYtpVKy0qrlsuVHb0UnhPENqH8FxzAT8xC/ecOp5uKNTwJbYWz+S/cvYGnlpUxyRR52E9a9n1DLg7/FUZvQKo/pnliDUCer9GcUtPC0EYFexmvw7RLf3Tz0/OTZ2ccezTxgu69EdJmvKk3yyjg7tRK1adqMa0X8+srlumJcEmiDJkiUyoSSIkxESQhKTKpFoAUykyuUkRiLVRLzV7TxXViw947u4c5uCJo9rU7ub8hb/fWTTBot4DB37T6k6i/1M0PtEwpbDowF8jG/cGFvS4HrOwUAqCvKanbGyzWRlJ0OhnVRZ4din2PemWySZ4ltAdgn4Sr/AJWBm/6J1GXGUCouQTe3IqQT850Kez6mp7bNUHI2A87b5v8AZWw6VC3VoqeAAPrLe/Xwe5RWU1j3LCzUp5SXVG/w9QkazExgyPddP3vAzKLhBc6ffwmJSQ1nvw49w5TPyKxm7pVLgHmAZWDLaysSBEqvJvKRJiAm8XkSJEZN5STJlJiHg1+1qxso4G5PlIwaAIDxOpl3H4bOum8ajv7phYPE27Lacr/QxE0YXSlqhw1cILkowFu8a/KeM47Xq151FP5Tm+wnu+Kp3E5zaPRajVPaQX5gWPqJzWVbnku9Drv09bhjOWed4SiXdVUXYmyjmToJ7Nh8KvVohFwqqo7rADT0nLbN6DpSqBwzEjcDbTzE6/DUSBziorcOpLiutjqXFQ6I16u9B7b0OtuY7uRm7o6gEbjqJr9pqvZHHU+Uzdmj8MeJt6zoUSikzKEqEASZI82JUJAlQkkREREYCIiAESDKpBgBSZiYzCBxyYbj+syzKCJJAaQdbS4aeo/xJO0QRqp8jebgiW2oqd4B8hJJkjRNtJPhPyEpXFVG9xPPf/ibkUFHADyEqCT03EsmDS2azG9Q+W8+vCbGnRCiwFhKwNJUus8yJAEqAk2k2kRCJNoiASJVItIjKZBEqi0BloiYuKwCv3Nz/WZxEts0RJGlrUq1MadtfX/IlobRF+0pB/3nN7UWWzSB3i/jrInpGWEayltFL7m9B+suttI7lX11+UzaeES/ur6CX0pgbgB4C0ZGUjWUMC7m73A433nwE29NAAANw0EASoRnmyZUBIEkQIiTERiEREYCIiACQZMiAFMgiVWiMCi0jLKyJbWMZQy6mQFlxxrItJZGQdwlVNZFpcQRMCbRaTEiIi0mIiAREQAi0WkxEGSm0sssyJbcRMkmUGU5ZXaLRE8imsrtIXQSFGsZErtJtFpNoEcgSYtJjIiIiMBERABERABERABIkxACLShllyCIAWLSbSspKbSQwFlwCQkqiYhEREAiIgAiIgAiIgBFpDLKoiAslYtKmgCInkoCy6q2hVlUZFsi0SYgIREQARERgIiIAIiIAIiIAIiIAIiIAJRERoCoSYiIBERABERABERABERABERACloSIi8x+RVERGIREQAREQAREQAREQ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4" name="AutoShape 6" descr="data:image/jpeg;base64,/9j/4AAQSkZJRgABAQAAAQABAAD/2wCEAAkGBhAQEBAUERQVEBAVFBQPEBUUFBQQFBAUFxQVFRQVFBQXHCYeFxkkGRQUHy8gIycpLCwsFR4xNTAqNSYrLCkBCQoKDgwOGg8PGiokHyUpLCw1NS0sLCwqKjQtLDUvMCkpKSwsLC8sLCwqNCwpLCwsLCwsMCwsLCkpLC0sLCksLP/AABEIAMIBBAMBIgACEQEDEQH/xAAcAAEAAQUBAQAAAAAAAAAAAAAAAQIDBAUGBwj/xAA/EAACAQIDBAcGAwgBBAMAAAABAgADEQQSIQUxQVEGEyJhcYGRBzJSobHBI5LRFEJiorLC4fCCM2N08RdDcv/EABsBAAIDAQEBAAAAAAAAAAAAAAABAgUGBAMH/8QALxEAAgIBAgQEBQQDAQAAAAAAAAECAxEEEgUhMVETQaGxMmFxgZEUwdHwImLxQv/aAAwDAQACEQMRAD8A9xiIgAiIgAiIgAiIgAiIgAiU1KgUEsQFAJJOgAG8ma3B9JcLVfIlQZ9wBupbwvvkJWQi0pNJshKyEWoyaTZtIiJMmIiIAIiIAIiIAIlFasqC7EKOZlrDY5Knum/ynlK6uM1ByW5+Wef4JbW1nBkRET1IiIiACIiACIiACIiACIiACIiACImsxXSbCUqnVvWRXGhBJ7J5Mdw85OMJTeIpv6EZTjDnJ4NnEpp1VYAqQynUEEEHwIlUgSEREAEREAMHbWE66hVpghSy2BOgvvF+7SeWDAOldabFab5gcxdQq63zZr275s+mm02qYl1v2EORRw097zvf0nPADlMrr9TXbb8Pw8uvUynENTXbb8Pw8s56+h7XRrK6gqwZTuIIIPmJcnl/Qraxo4pVv+HUPVuL6BiOwbc728mnqEvtJqlqIbsYZf6PVLU17sYYiInYdgiIgAiJhbXxfV0mI0Y9lfE/4vPK62NNcrJdEskoxcnhGB0ldcq9pRlJuCwB142/3fLXR7DktnuMtjazAkk6bhNKHB431IPHUaGShy6jSfP58QhPV/qpw58uWe3TyLRVNQ2JndRMPZWIL0lJ1I7J8t3ytMyb+i1XVxsj0ayVco7W0xERPYiIiIAImLitpUqXvuFPLefQay7hsUlRcyEMN2n0PKeatg5bFJZ7Z5/glskluxyLsRE9CIiIgAiIgBDA2Nt/CeA7Xo1EqutUEVAxzA773Nz3333nsXSvpSuBRTlz1HvkW+UWG9mPLUTy7pL0vq40WenRW3usKZLjwctf7TRcHhdDM1H/ABfn9OxR8TlVPEXLEl+50HsmxdXra1O5NHJ1hHBXzAAjkSC3jl7p6dPn7Zu2MRhxalVenrmOU5QTzIG/znpHQbp2+JfqMRbrSCabgZc9tSrDdmtc6cj5rimhslJ3xSx6/UfD9XXFKlvn6fQ7mIiZ4uxIdrAk7hqZMgi8APIhhjiqmIJ1/Cr1z4hGYfzFZrEOg8BPV6PRmhR/aGpgg1EZCL3VQQbhRwF55JVq5MgtvYIe64J+3zmR1ellTGKl1bbMfq9LKiMVLq22b/H7KcUMLiaYNjTyVSB7j03YI55aaX/hE9O2fiTUpUnIsXRXI3WJANpp+g73wNLuNQfzsfvN/L3RUqMVYn8UY8vnjqX+hoUIqxP4ox5fPHUmJF4vLEsSYiIAJz/SQ1GZERSxsWAA3k6fK3znQSJyazTfqavCbwm1n7PoTrnsluONxuEFFlpj9xFUnmbXY+ZJPnMahhc9Rz8FEt/Ot/leZHSTFZaxsL5qlOn62BPkLzYdG6AZqtxoUCHwJN5h4UK7XyrXRuaXqWbntqT+hl9G6vZcciD9vsJuZjYLAJSBCDfvJ1JmTNrw+ien08arOq/krbZKU20IiJ3HmJbrsQjFdWCkqOZtp85TjMUtKmzt7qi57+QHeTpOD2j0kr1T7xprwVDlt4neTK7W6+vSrEur7e516bSzveV0RrnqFiSxJYm5J3k9863oZTfLUY3CHKBf94i9yJxl6mfPnzG+Yh1VwT333zqNm9L6gsKioVGhygoQO4Xt5TMcPnRVcrbZ9Pk/PuXeshZOvZCP9+R2MSEcEAjUEXHeJM3BmRERABERADyv2p174pV+GkvzZj+k4fML242v5XtOq9otXNjq3dkX0pg/Uma/b+yOqw+zatv+pRqBvHrC4+VQek22lkqqKo98e2TJXx8S62XbPvg00znSrg69NgdQKeJoNwdGAZT63UjuMwZ6NgejS7S2ZhSGyV6OemjEXBAYjI3G1gvhPTV3qnbKfwt4f3RDTU+LujH4ksr7Hc7K2kuIoUqqe66hrcjxU94Nx5TKvOO6Po+ycFVOLYEdYTTRDmOoAyg6byCe7UzVf/Kj59aKCnfdmYtbxta/lMq9DZZOXg84p9TYaWq66tS28z0a8Xmv2RtqjiqYqUWzDcw/eQ8mHAzJrVcoJPCV8lKL2yWGRlmLwy8dfpPDdqrYjurJ/WB957D17sL3CLvHE/OeSdJKJFSso1IqBhYFibVAwsB3Sk4nFy2Y7+5ScUi5bMLz9z0foBUvg7cqjj6H7zpbzjOgyutBgcyXqFl0tcZVF7EcwZ01DFnPkax43H3E7tG34MU+x36NtURT7GdeTKA0kGdeTtyTJkXi8MjJkEy1Xr5VJ32mMtRmFy1gdbLb6mQcsAcj0ja+IT/yPpTqH7ToejI0qHvUfWctth7YmncMPxKjklWt7jqLta1+1znR9H2Jpkqw1blcG2n6zHaCuf69Tkn/AOn+W0WNrXhYXyOivF5h0cUc2VhZu7cZlAzZKRXFUXnLdJOnlHCk06dqtYaML9mmeTEce4fKarZHtMLVAuIRVQm2dLjJ3spJuPCebvgnhssq+F6qyvxYw5er+i/vyNl012l7tEH/ALlT+0fU+k5o4dlSmzadYC6DiKd7IT3mxPhadPW6JPWr1HquOqZs3Z1Z1vov8ItYTWdK6gOJIGgRUQAbhpe380y/EKptTvtWMtKP0/qO/STittVbzyyzTkycNVBysNxsRpa4PjLWIPYbwI+02+2sB1DUF3WoUh5qMp+kqY07qpWdmvU73PE1Hvk7XYtTNh6R/hA9NPtM6arozUvh17iw/mJ+82s3ukluog/9V7GVvWLZL5sRETpPESJMpgJnM9JugdHGuKgY0atxnYDMHFraqSNbW1+s1vtF2Qq4CgF3UGRFvvylCmvmFncXmn6XYbrcFiV45C48Us/9ssNPqrPErUnyTOK+iGybiubR4RXrZTT5M2Q93ZYj5gDznq3soxV8NWT4KubydR91M8m2nohPwsr/AJWBPyvPQPZXjQtbEoTYNTD66DsNb6OfSaLicd+nmu2H6lHoHtui++UdB7TMG74am63K03LOBwBWwY9wOnnPKTPUtq+0vCJmVEfEb1Ngqo3Ai7akeU8qx+0Vaq5pUGRCbqmbPk7sxA0nPw3xK69lkWu3/Op9C0cpQjtmsHW+zWu645VW+VkcVBwIAuCfBrevfPWaiggg6ieAbN2piKJLU3NEsLHKbMRvsSO+d90P9oJLCji2vc2p1TwPw1O7+L15zl4no7LZeNBeX3+p46yidj8SK/k7c4Qj3WsORGYTAxGBck+5+U/rN3aY1ZdTMzKOSmlHJgU8K6gm9+YUZTbu3zNwaJa6+d9/nL2HG+U1sJrmTsv8j4xxjyHFci8BKhLFDE3OVhlflz8JkWksE8ERKpS7hRcmwiwSIZZrynatSv8Axa9kS/2qv8NP5tMlKYUWAsIsDNY2Fe+9Tv3qR95fo0Ht7yjwX9TL9tZdQaTwhBZJNlqjhQpvqW5mRtFnFGqaf/UFNyn/AOspy/O0s7Z2xSwlFqtU9kaAD3nY7lUc55TtvprisQ5Ku1BB7iU2K2HeRYse+Oy1Q5Ms+H8Nt1T3R5RXm/Y0N76+fj4y9g6DVHCICzMcqgaknhMKtWqAk5c9zc2Nj850PQ7pYmDZmfDZ3OmfPZkXkoIt53lfGKb5s3d904Vt1xbl26ep7FgKJSlSQm7KioTzIUA/SeZ9J8eRUrutixqhEvuJaoKa39ROy2R0zw+JD5MyVFUuUcAEgC5KkEgzz3aLZnw6/FV6w+CIz/1ZZy8XsjJVxXTm/wAGM0dNlc5+IsPl6m32fh+srUl4F1B8L6/Kd1tfYKYkoWYqVuNLag8NZy3RKhmxKn4QzfKw/qnd3kuEaeE9PJTWU37HjxC6UbltfNL3KMNhVpqFQWUbv1PMy7IvJmhiklhdCpbbeWIiJIQltmlyWmEaIyKHqW1OgmDWxgcMqgsCCpO4WIsfrLe0ycyg+7v8ddZdZOz2bW4cp6RR5s8J2nhiDVpnf2qZ8dV+sq2Ni3y3Ulc9LK/eGtmHynd7d6DNWrs4cU7m7ALe54ka75z22Oj9PBBFUsWYMzFjfjpblrea2vW12uMV1aK3hugl+qju6J5/C/4aZ2vKZfwmDeqWCC5CPUPgiFj9Lecx0a4BnbuWdvmb7cs4JgiJ2OI2J+0bJw9dLmpRDq3fTFRr+mh/NPG65Vbc9G8fQ87bVXjPm8HX9B9u/tGETMb1Kf4NTmbDst5rbzBm+qb55J0E2l1eKFNmKpW/DNjls/8A9Z9bj/lPUf2IfE/L3jMnxKjwbml0fNFFrK/Dsa8nzMoGwPpL9LdMAYAfE/5zMpMEAPef8xlejliV18OHGu/geIlqk7qcrAsODAX9ZX+yD4n/ADGU08Stwi3fmd9vEyR6F6tUyi9i3cJYp4Ysc1TyXgPGX61XKL2J8JZQLU1DN3gNa3lEMypaY6yn9kHxP+Yy3UwQ+J/zGRkNFySGsBMY4MfE/wCYzD2vWXDUKtVmc5FuBmPabco8yRPJPBOMHOSjHqzhPaTtnrcSKSnsURY99RtW9BYes5EjQHgd3fwNvOZGGw9TE1lVe1Vqva54sxuWPdvPlN305wSYerh6CXy0qCjXmzuSfMi/nK+WZ5mz6Hp3HTOvSR64bf8AP3ZzcmRKqFJnfKoucr1D3BFLH5AzySyWEpqCzIv4SuVYEGxHlpuPyuPObYnNiV5JSY+dR1A+VMzSUTrO32X0VFSmlVHYGoiZs3bW4FtBw1vunJqNNK7nDqk/X+sp+KzjXtlLvj9zbdEbr1jhc2gXfY89PQTqaGMV92h4g6GazY2zTRphbhuJNrXl7H2BW3v8bfeW+ipdNMYMxepsVljkjagysSzQuVF99hfxl5Z3xOVkxESYhKGlcoMaEy1VphhYi4mI2zl4Fl8DM4iUkSRA1WI2bc++/wCa0846dALiCov2UQG5vqbsfkRPWKy6TiunPRWpiMlSguaqOzUW4XOv7pF9Ljd4eEs+HWxhanNnTo5RhdmRqfZns7rKmJY7hS6nzqHX5LOMNLISp3qSvobT1zoRsN8Hhm60AVaj52AN8oAAUE7r6E+c826UYfq8ZiF4da5HgTmH1lrpr1ZqrMdOXoWdNqnfLBq56n7M6ubBMp1y1XW2/QqrfczyfrxnyW1y578LXtaeleymv+HiV5Oj+qsP7ZLia3adteTX8Etas1P5MvYr2ZqcUtSnUFOhmDsljmUg3Kod1j37u+dtUTjJBlYmauvsuSU3nBT2WSsSUn0KaUreoFFybCWcRi1QczwH+7pZp4ZqhzVN3Bd058HmkC71tF7NPieJmXRoqgsP/fjKwLbpMCRExa+DIOan2W5cDMuIgMbD4wNo3Zflz8JkGWcThFfuPAzHTFNTOWpu4N/u+IDJtMLbuxkxdB6LkqGsQw1KsDcG3GbANfUbpBMhtWMM9ITlCSlF4a5mg6NdEaWCBIPWVjoahGWw+FRc5R56zz7p/WzbQrfwimnogP1JnrzGeJdKK+fG4pv+648lOX+2cupSjBRRpeBznfqp22PL2/ujWzqPZxs8VcZULDsrQdT/AMyE+hacjhMR1iK1rX1tv4z0f2W0LDEvz6umP5mP1E5qV/nhl1xa3GjlKPnj1OEqUTTqMp3qxQ+IJB+k9K6F0BUwiHMwKs6GzW3NcaeBE0vSXoPiXxlR6KhqVR8+bMB1ZOrZgdd9zpO52RspMNSSkm4ak8WY72PjPWqtqTyVXFtbTfpoKLzJ4fLy5eZdXZ+guznzl6jgkXcNeZ1l+0kTuSMmSJUJSJUJNCZMREkISkyqUmAmUyljaVykiSEWnNxLMrOl5avPRCJZtwnlntCw+XGMfiVH/lyn+melYnGKnvHXgBqT5TgPaK2dqL2IGQp45Wv/AHyy4bLbel3ydmieLTg62lakeaun9LD6Tv8A2W17V8QvOmrfle395nn+NNmonlUA/MpX7idX0DqEYxQpylkdfkG/tlzq47qbF9/RFpes1zR7ArTHrY7XLT7Tc+A8JhP1wBzdpeNv8azK2bWTcBZuN9b+cyJRGRhcHl7Tdp/W0zBKAZVeRAqiReLxATEi8XiAky3VphhYi4lV5F4hmvZXo6jtU+I5fpMmliFcXHnzEuOwAN93GadqwD/hKb+dvT9YEkbRntPA9qYm/Xvz6yp9TPYtpVKy0qrlsuVHb0UnhPENqH8FxzAT8xC/ecOp5uKNTwJbYWz+S/cvYGnlpUxyRR52E9a9n1DLg7/FUZvQKo/pnliDUCer9GcUtPC0EYFexmvw7RLf3Tz0/OTZ2ccezTxgu69EdJmvKk3yyjg7tRK1adqMa0X8+srlumJcEmiDJkiUyoSSIkxESQhKTKpFoAUykyuUkRiLVRLzV7TxXViw947u4c5uCJo9rU7ub8hb/fWTTBot4DB37T6k6i/1M0PtEwpbDowF8jG/cGFvS4HrOwUAqCvKanbGyzWRlJ0OhnVRZ4din2PemWySZ4ltAdgn4Sr/AJWBm/6J1GXGUCouQTe3IqQT850Kez6mp7bNUHI2A87b5v8AZWw6VC3VoqeAAPrLe/Xwe5RWU1j3LCzUp5SXVG/w9QkazExgyPddP3vAzKLhBc6ffwmJSQ1nvw49w5TPyKxm7pVLgHmAZWDLaysSBEqvJvKRJiAm8XkSJEZN5STJlJiHg1+1qxso4G5PlIwaAIDxOpl3H4bOum8ajv7phYPE27Lacr/QxE0YXSlqhw1cILkowFu8a/KeM47Xq151FP5Tm+wnu+Kp3E5zaPRajVPaQX5gWPqJzWVbnku9Drv09bhjOWed4SiXdVUXYmyjmToJ7Nh8KvVohFwqqo7rADT0nLbN6DpSqBwzEjcDbTzE6/DUSBziorcOpLiutjqXFQ6I16u9B7b0OtuY7uRm7o6gEbjqJr9pqvZHHU+Uzdmj8MeJt6zoUSikzKEqEASZI82JUJAlQkkREREYCIiAESDKpBgBSZiYzCBxyYbj+syzKCJJAaQdbS4aeo/xJO0QRqp8jebgiW2oqd4B8hJJkjRNtJPhPyEpXFVG9xPPf/ibkUFHADyEqCT03EsmDS2azG9Q+W8+vCbGnRCiwFhKwNJUus8yJAEqAk2k2kRCJNoiASJVItIjKZBEqi0BloiYuKwCv3Nz/WZxEts0RJGlrUq1MadtfX/IlobRF+0pB/3nN7UWWzSB3i/jrInpGWEayltFL7m9B+suttI7lX11+UzaeES/ur6CX0pgbgB4C0ZGUjWUMC7m73A433nwE29NAAANw0EASoRnmyZUBIEkQIiTERiEREYCIiACQZMiAFMgiVWiMCi0jLKyJbWMZQy6mQFlxxrItJZGQdwlVNZFpcQRMCbRaTEiIi0mIiAREQAi0WkxEGSm0sssyJbcRMkmUGU5ZXaLRE8imsrtIXQSFGsZErtJtFpNoEcgSYtJjIiIiMBERABERABERABIkxACLShllyCIAWLSbSspKbSQwFlwCQkqiYhEREAiIgAiIgAiIgBFpDLKoiAslYtKmgCInkoCy6q2hVlUZFsi0SYgIREQARERgIiIAIiIAIiIAIiIAIiIAJRERoCoSYiIBERABERABERABERABERACloSIi8x+RVERGIREQAREQAREQAREQ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6" name="AutoShape 8" descr="data:image/jpeg;base64,/9j/4AAQSkZJRgABAQAAAQABAAD/2wCEAAkGBhAQEBAUERQVEBAVFBQPEBUUFBQQFBAUFxQVFRQVFBQXHCYeFxkkGRQUHy8gIycpLCwsFR4xNTAqNSYrLCkBCQoKDgwOGg8PGiokHyUpLCw1NS0sLCwqKjQtLDUvMCkpKSwsLC8sLCwqNCwpLCwsLCwsMCwsLCkpLC0sLCksLP/AABEIAMIBBAMBIgACEQEDEQH/xAAcAAEAAQUBAQAAAAAAAAAAAAAAAQIDBAUGBwj/xAA/EAACAQIDBAcGAwgBBAMAAAABAgADEQQSIQUxQVEGEyJhcYGRBzJSobHBI5LRFEJiorLC4fCCM2N08RdDcv/EABsBAAIDAQEBAAAAAAAAAAAAAAABAgUGBAMH/8QALxEAAgIBAgQEBQQDAQAAAAAAAAECAxEEEgUhMVETQaGxMmFxgZEUwdHwImLxQv/aAAwDAQACEQMRAD8A9xiIgAiIgAiIgAiIgAiIgAiU1KgUEsQFAJJOgAG8ma3B9JcLVfIlQZ9wBupbwvvkJWQi0pNJshKyEWoyaTZtIiJMmIiIAIiIAIiIAIlFasqC7EKOZlrDY5Knum/ynlK6uM1ByW5+Wef4JbW1nBkRET1IiIiACIiACIiACIiACIiACIiACImsxXSbCUqnVvWRXGhBJ7J5Mdw85OMJTeIpv6EZTjDnJ4NnEpp1VYAqQynUEEEHwIlUgSEREAEREAMHbWE66hVpghSy2BOgvvF+7SeWDAOldabFab5gcxdQq63zZr275s+mm02qYl1v2EORRw097zvf0nPADlMrr9TXbb8Pw8uvUynENTXbb8Pw8s56+h7XRrK6gqwZTuIIIPmJcnl/Qraxo4pVv+HUPVuL6BiOwbc728mnqEvtJqlqIbsYZf6PVLU17sYYiInYdgiIgAiJhbXxfV0mI0Y9lfE/4vPK62NNcrJdEskoxcnhGB0ldcq9pRlJuCwB142/3fLXR7DktnuMtjazAkk6bhNKHB431IPHUaGShy6jSfP58QhPV/qpw58uWe3TyLRVNQ2JndRMPZWIL0lJ1I7J8t3ytMyb+i1XVxsj0ayVco7W0xERPYiIiIAImLitpUqXvuFPLefQay7hsUlRcyEMN2n0PKeatg5bFJZ7Z5/glskluxyLsRE9CIiIgAiIgBDA2Nt/CeA7Xo1EqutUEVAxzA773Nz3333nsXSvpSuBRTlz1HvkW+UWG9mPLUTy7pL0vq40WenRW3usKZLjwctf7TRcHhdDM1H/ABfn9OxR8TlVPEXLEl+50HsmxdXra1O5NHJ1hHBXzAAjkSC3jl7p6dPn7Zu2MRhxalVenrmOU5QTzIG/znpHQbp2+JfqMRbrSCabgZc9tSrDdmtc6cj5rimhslJ3xSx6/UfD9XXFKlvn6fQ7mIiZ4uxIdrAk7hqZMgi8APIhhjiqmIJ1/Cr1z4hGYfzFZrEOg8BPV6PRmhR/aGpgg1EZCL3VQQbhRwF55JVq5MgtvYIe64J+3zmR1ellTGKl1bbMfq9LKiMVLq22b/H7KcUMLiaYNjTyVSB7j03YI55aaX/hE9O2fiTUpUnIsXRXI3WJANpp+g73wNLuNQfzsfvN/L3RUqMVYn8UY8vnjqX+hoUIqxP4ox5fPHUmJF4vLEsSYiIAJz/SQ1GZERSxsWAA3k6fK3znQSJyazTfqavCbwm1n7PoTrnsluONxuEFFlpj9xFUnmbXY+ZJPnMahhc9Rz8FEt/Ot/leZHSTFZaxsL5qlOn62BPkLzYdG6AZqtxoUCHwJN5h4UK7XyrXRuaXqWbntqT+hl9G6vZcciD9vsJuZjYLAJSBCDfvJ1JmTNrw+ien08arOq/krbZKU20IiJ3HmJbrsQjFdWCkqOZtp85TjMUtKmzt7qi57+QHeTpOD2j0kr1T7xprwVDlt4neTK7W6+vSrEur7e516bSzveV0RrnqFiSxJYm5J3k9863oZTfLUY3CHKBf94i9yJxl6mfPnzG+Yh1VwT333zqNm9L6gsKioVGhygoQO4Xt5TMcPnRVcrbZ9Pk/PuXeshZOvZCP9+R2MSEcEAjUEXHeJM3BmRERABERADyv2p174pV+GkvzZj+k4fML242v5XtOq9otXNjq3dkX0pg/Uma/b+yOqw+zatv+pRqBvHrC4+VQek22lkqqKo98e2TJXx8S62XbPvg00znSrg69NgdQKeJoNwdGAZT63UjuMwZ6NgejS7S2ZhSGyV6OemjEXBAYjI3G1gvhPTV3qnbKfwt4f3RDTU+LujH4ksr7Hc7K2kuIoUqqe66hrcjxU94Nx5TKvOO6Po+ycFVOLYEdYTTRDmOoAyg6byCe7UzVf/Kj59aKCnfdmYtbxta/lMq9DZZOXg84p9TYaWq66tS28z0a8Xmv2RtqjiqYqUWzDcw/eQ8mHAzJrVcoJPCV8lKL2yWGRlmLwy8dfpPDdqrYjurJ/WB957D17sL3CLvHE/OeSdJKJFSso1IqBhYFibVAwsB3Sk4nFy2Y7+5ScUi5bMLz9z0foBUvg7cqjj6H7zpbzjOgyutBgcyXqFl0tcZVF7EcwZ01DFnPkax43H3E7tG34MU+x36NtURT7GdeTKA0kGdeTtyTJkXi8MjJkEy1Xr5VJ32mMtRmFy1gdbLb6mQcsAcj0ja+IT/yPpTqH7ToejI0qHvUfWctth7YmncMPxKjklWt7jqLta1+1znR9H2Jpkqw1blcG2n6zHaCuf69Tkn/AOn+W0WNrXhYXyOivF5h0cUc2VhZu7cZlAzZKRXFUXnLdJOnlHCk06dqtYaML9mmeTEce4fKarZHtMLVAuIRVQm2dLjJ3spJuPCebvgnhssq+F6qyvxYw5er+i/vyNl012l7tEH/ALlT+0fU+k5o4dlSmzadYC6DiKd7IT3mxPhadPW6JPWr1HquOqZs3Z1Z1vov8ItYTWdK6gOJIGgRUQAbhpe380y/EKptTvtWMtKP0/qO/STittVbzyyzTkycNVBysNxsRpa4PjLWIPYbwI+02+2sB1DUF3WoUh5qMp+kqY07qpWdmvU73PE1Hvk7XYtTNh6R/hA9NPtM6arozUvh17iw/mJ+82s3ukluog/9V7GVvWLZL5sRETpPESJMpgJnM9JugdHGuKgY0atxnYDMHFraqSNbW1+s1vtF2Qq4CgF3UGRFvvylCmvmFncXmn6XYbrcFiV45C48Us/9ssNPqrPErUnyTOK+iGybiubR4RXrZTT5M2Q93ZYj5gDznq3soxV8NWT4KubydR91M8m2nohPwsr/AJWBPyvPQPZXjQtbEoTYNTD66DsNb6OfSaLicd+nmu2H6lHoHtui++UdB7TMG74am63K03LOBwBWwY9wOnnPKTPUtq+0vCJmVEfEb1Ngqo3Ai7akeU8qx+0Vaq5pUGRCbqmbPk7sxA0nPw3xK69lkWu3/Op9C0cpQjtmsHW+zWu645VW+VkcVBwIAuCfBrevfPWaiggg6ieAbN2piKJLU3NEsLHKbMRvsSO+d90P9oJLCji2vc2p1TwPw1O7+L15zl4no7LZeNBeX3+p46yidj8SK/k7c4Qj3WsORGYTAxGBck+5+U/rN3aY1ZdTMzKOSmlHJgU8K6gm9+YUZTbu3zNwaJa6+d9/nL2HG+U1sJrmTsv8j4xxjyHFci8BKhLFDE3OVhlflz8JkWksE8ERKpS7hRcmwiwSIZZrynatSv8Axa9kS/2qv8NP5tMlKYUWAsIsDNY2Fe+9Tv3qR95fo0Ht7yjwX9TL9tZdQaTwhBZJNlqjhQpvqW5mRtFnFGqaf/UFNyn/AOspy/O0s7Z2xSwlFqtU9kaAD3nY7lUc55TtvprisQ5Ku1BB7iU2K2HeRYse+Oy1Q5Ms+H8Nt1T3R5RXm/Y0N76+fj4y9g6DVHCICzMcqgaknhMKtWqAk5c9zc2Nj850PQ7pYmDZmfDZ3OmfPZkXkoIt53lfGKb5s3d904Vt1xbl26ep7FgKJSlSQm7KioTzIUA/SeZ9J8eRUrutixqhEvuJaoKa39ROy2R0zw+JD5MyVFUuUcAEgC5KkEgzz3aLZnw6/FV6w+CIz/1ZZy8XsjJVxXTm/wAGM0dNlc5+IsPl6m32fh+srUl4F1B8L6/Kd1tfYKYkoWYqVuNLag8NZy3RKhmxKn4QzfKw/qnd3kuEaeE9PJTWU37HjxC6UbltfNL3KMNhVpqFQWUbv1PMy7IvJmhiklhdCpbbeWIiJIQltmlyWmEaIyKHqW1OgmDWxgcMqgsCCpO4WIsfrLe0ycyg+7v8ddZdZOz2bW4cp6RR5s8J2nhiDVpnf2qZ8dV+sq2Ni3y3Ulc9LK/eGtmHynd7d6DNWrs4cU7m7ALe54ka75z22Oj9PBBFUsWYMzFjfjpblrea2vW12uMV1aK3hugl+qju6J5/C/4aZ2vKZfwmDeqWCC5CPUPgiFj9Lecx0a4BnbuWdvmb7cs4JgiJ2OI2J+0bJw9dLmpRDq3fTFRr+mh/NPG65Vbc9G8fQ87bVXjPm8HX9B9u/tGETMb1Kf4NTmbDst5rbzBm+qb55J0E2l1eKFNmKpW/DNjls/8A9Z9bj/lPUf2IfE/L3jMnxKjwbml0fNFFrK/Dsa8nzMoGwPpL9LdMAYAfE/5zMpMEAPef8xlejliV18OHGu/geIlqk7qcrAsODAX9ZX+yD4n/ADGU08Stwi3fmd9vEyR6F6tUyi9i3cJYp4Ysc1TyXgPGX61XKL2J8JZQLU1DN3gNa3lEMypaY6yn9kHxP+Yy3UwQ+J/zGRkNFySGsBMY4MfE/wCYzD2vWXDUKtVmc5FuBmPabco8yRPJPBOMHOSjHqzhPaTtnrcSKSnsURY99RtW9BYes5EjQHgd3fwNvOZGGw9TE1lVe1Vqva54sxuWPdvPlN305wSYerh6CXy0qCjXmzuSfMi/nK+WZ5mz6Hp3HTOvSR64bf8AP3ZzcmRKqFJnfKoucr1D3BFLH5AzySyWEpqCzIv4SuVYEGxHlpuPyuPObYnNiV5JSY+dR1A+VMzSUTrO32X0VFSmlVHYGoiZs3bW4FtBw1vunJqNNK7nDqk/X+sp+KzjXtlLvj9zbdEbr1jhc2gXfY89PQTqaGMV92h4g6GazY2zTRphbhuJNrXl7H2BW3v8bfeW+ipdNMYMxepsVljkjagysSzQuVF99hfxl5Z3xOVkxESYhKGlcoMaEy1VphhYi4mI2zl4Fl8DM4iUkSRA1WI2bc++/wCa0846dALiCov2UQG5vqbsfkRPWKy6TiunPRWpiMlSguaqOzUW4XOv7pF9Ljd4eEs+HWxhanNnTo5RhdmRqfZns7rKmJY7hS6nzqHX5LOMNLISp3qSvobT1zoRsN8Hhm60AVaj52AN8oAAUE7r6E+c826UYfq8ZiF4da5HgTmH1lrpr1ZqrMdOXoWdNqnfLBq56n7M6ubBMp1y1XW2/QqrfczyfrxnyW1y578LXtaeleymv+HiV5Oj+qsP7ZLia3adteTX8Etas1P5MvYr2ZqcUtSnUFOhmDsljmUg3Kod1j37u+dtUTjJBlYmauvsuSU3nBT2WSsSUn0KaUreoFFybCWcRi1QczwH+7pZp4ZqhzVN3Bd058HmkC71tF7NPieJmXRoqgsP/fjKwLbpMCRExa+DIOan2W5cDMuIgMbD4wNo3Zflz8JkGWcThFfuPAzHTFNTOWpu4N/u+IDJtMLbuxkxdB6LkqGsQw1KsDcG3GbANfUbpBMhtWMM9ITlCSlF4a5mg6NdEaWCBIPWVjoahGWw+FRc5R56zz7p/WzbQrfwimnogP1JnrzGeJdKK+fG4pv+648lOX+2cupSjBRRpeBznfqp22PL2/ujWzqPZxs8VcZULDsrQdT/AMyE+hacjhMR1iK1rX1tv4z0f2W0LDEvz6umP5mP1E5qV/nhl1xa3GjlKPnj1OEqUTTqMp3qxQ+IJB+k9K6F0BUwiHMwKs6GzW3NcaeBE0vSXoPiXxlR6KhqVR8+bMB1ZOrZgdd9zpO52RspMNSSkm4ak8WY72PjPWqtqTyVXFtbTfpoKLzJ4fLy5eZdXZ+guznzl6jgkXcNeZ1l+0kTuSMmSJUJSJUJNCZMREkISkyqUmAmUyljaVykiSEWnNxLMrOl5avPRCJZtwnlntCw+XGMfiVH/lyn+melYnGKnvHXgBqT5TgPaK2dqL2IGQp45Wv/AHyy4bLbel3ydmieLTg62lakeaun9LD6Tv8A2W17V8QvOmrfle395nn+NNmonlUA/MpX7idX0DqEYxQpylkdfkG/tlzq47qbF9/RFpes1zR7ArTHrY7XLT7Tc+A8JhP1wBzdpeNv8azK2bWTcBZuN9b+cyJRGRhcHl7Tdp/W0zBKAZVeRAqiReLxATEi8XiAky3VphhYi4lV5F4hmvZXo6jtU+I5fpMmliFcXHnzEuOwAN93GadqwD/hKb+dvT9YEkbRntPA9qYm/Xvz6yp9TPYtpVKy0qrlsuVHb0UnhPENqH8FxzAT8xC/ecOp5uKNTwJbYWz+S/cvYGnlpUxyRR52E9a9n1DLg7/FUZvQKo/pnliDUCer9GcUtPC0EYFexmvw7RLf3Tz0/OTZ2ccezTxgu69EdJmvKk3yyjg7tRK1adqMa0X8+srlumJcEmiDJkiUyoSSIkxESQhKTKpFoAUykyuUkRiLVRLzV7TxXViw947u4c5uCJo9rU7ub8hb/fWTTBot4DB37T6k6i/1M0PtEwpbDowF8jG/cGFvS4HrOwUAqCvKanbGyzWRlJ0OhnVRZ4din2PemWySZ4ltAdgn4Sr/AJWBm/6J1GXGUCouQTe3IqQT850Kez6mp7bNUHI2A87b5v8AZWw6VC3VoqeAAPrLe/Xwe5RWU1j3LCzUp5SXVG/w9QkazExgyPddP3vAzKLhBc6ffwmJSQ1nvw49w5TPyKxm7pVLgHmAZWDLaysSBEqvJvKRJiAm8XkSJEZN5STJlJiHg1+1qxso4G5PlIwaAIDxOpl3H4bOum8ajv7phYPE27Lacr/QxE0YXSlqhw1cILkowFu8a/KeM47Xq151FP5Tm+wnu+Kp3E5zaPRajVPaQX5gWPqJzWVbnku9Drv09bhjOWed4SiXdVUXYmyjmToJ7Nh8KvVohFwqqo7rADT0nLbN6DpSqBwzEjcDbTzE6/DUSBziorcOpLiutjqXFQ6I16u9B7b0OtuY7uRm7o6gEbjqJr9pqvZHHU+Uzdmj8MeJt6zoUSikzKEqEASZI82JUJAlQkkREREYCIiAESDKpBgBSZiYzCBxyYbj+syzKCJJAaQdbS4aeo/xJO0QRqp8jebgiW2oqd4B8hJJkjRNtJPhPyEpXFVG9xPPf/ibkUFHADyEqCT03EsmDS2azG9Q+W8+vCbGnRCiwFhKwNJUus8yJAEqAk2k2kRCJNoiASJVItIjKZBEqi0BloiYuKwCv3Nz/WZxEts0RJGlrUq1MadtfX/IlobRF+0pB/3nN7UWWzSB3i/jrInpGWEayltFL7m9B+suttI7lX11+UzaeES/ur6CX0pgbgB4C0ZGUjWUMC7m73A433nwE29NAAANw0EASoRnmyZUBIEkQIiTERiEREYCIiACQZMiAFMgiVWiMCi0jLKyJbWMZQy6mQFlxxrItJZGQdwlVNZFpcQRMCbRaTEiIi0mIiAREQAi0WkxEGSm0sssyJbcRMkmUGU5ZXaLRE8imsrtIXQSFGsZErtJtFpNoEcgSYtJjIiIiMBERABERABERABIkxACLShllyCIAWLSbSspKbSQwFlwCQkqiYhEREAiIgAiIgAiIgBFpDLKoiAslYtKmgCInkoCy6q2hVlUZFsi0SYgIREQARERgIiIAIiIAIiIAIiIAIiIAJRERoCoSYiIBERABERABERABERABERACloSIi8x+RVERGIREQAREQAREQAREQ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8" name="AutoShape 10" descr="data:image/jpeg;base64,/9j/4AAQSkZJRgABAQAAAQABAAD/2wCEAAkGBhAQEBAUERQVEBAVFBQPEBUUFBQQFBAUFxQVFRQVFBQXHCYeFxkkGRQUHy8gIycpLCwsFR4xNTAqNSYrLCkBCQoKDgwOGg8PGiokHyUpLCw1NS0sLCwqKjQtLDUvMCkpKSwsLC8sLCwqNCwpLCwsLCwsMCwsLCkpLC0sLCksLP/AABEIAMIBBAMBIgACEQEDEQH/xAAcAAEAAQUBAQAAAAAAAAAAAAAAAQIDBAUGBwj/xAA/EAACAQIDBAcGAwgBBAMAAAABAgADEQQSIQUxQVEGEyJhcYGRBzJSobHBI5LRFEJiorLC4fCCM2N08RdDcv/EABsBAAIDAQEBAAAAAAAAAAAAAAABAgUGBAMH/8QALxEAAgIBAgQEBQQDAQAAAAAAAAECAxEEEgUhMVETQaGxMmFxgZEUwdHwImLxQv/aAAwDAQACEQMRAD8A9xiIgAiIgAiIgAiIgAiIgAiU1KgUEsQFAJJOgAG8ma3B9JcLVfIlQZ9wBupbwvvkJWQi0pNJshKyEWoyaTZtIiJMmIiIAIiIAIiIAIlFasqC7EKOZlrDY5Knum/ynlK6uM1ByW5+Wef4JbW1nBkRET1IiIiACIiACIiACIiACIiACIiACImsxXSbCUqnVvWRXGhBJ7J5Mdw85OMJTeIpv6EZTjDnJ4NnEpp1VYAqQynUEEEHwIlUgSEREAEREAMHbWE66hVpghSy2BOgvvF+7SeWDAOldabFab5gcxdQq63zZr275s+mm02qYl1v2EORRw097zvf0nPADlMrr9TXbb8Pw8uvUynENTXbb8Pw8s56+h7XRrK6gqwZTuIIIPmJcnl/Qraxo4pVv+HUPVuL6BiOwbc728mnqEvtJqlqIbsYZf6PVLU17sYYiInYdgiIgAiJhbXxfV0mI0Y9lfE/4vPK62NNcrJdEskoxcnhGB0ldcq9pRlJuCwB142/3fLXR7DktnuMtjazAkk6bhNKHB431IPHUaGShy6jSfP58QhPV/qpw58uWe3TyLRVNQ2JndRMPZWIL0lJ1I7J8t3ytMyb+i1XVxsj0ayVco7W0xERPYiIiIAImLitpUqXvuFPLefQay7hsUlRcyEMN2n0PKeatg5bFJZ7Z5/glskluxyLsRE9CIiIgAiIgBDA2Nt/CeA7Xo1EqutUEVAxzA773Nz3333nsXSvpSuBRTlz1HvkW+UWG9mPLUTy7pL0vq40WenRW3usKZLjwctf7TRcHhdDM1H/ABfn9OxR8TlVPEXLEl+50HsmxdXra1O5NHJ1hHBXzAAjkSC3jl7p6dPn7Zu2MRhxalVenrmOU5QTzIG/znpHQbp2+JfqMRbrSCabgZc9tSrDdmtc6cj5rimhslJ3xSx6/UfD9XXFKlvn6fQ7mIiZ4uxIdrAk7hqZMgi8APIhhjiqmIJ1/Cr1z4hGYfzFZrEOg8BPV6PRmhR/aGpgg1EZCL3VQQbhRwF55JVq5MgtvYIe64J+3zmR1ellTGKl1bbMfq9LKiMVLq22b/H7KcUMLiaYNjTyVSB7j03YI55aaX/hE9O2fiTUpUnIsXRXI3WJANpp+g73wNLuNQfzsfvN/L3RUqMVYn8UY8vnjqX+hoUIqxP4ox5fPHUmJF4vLEsSYiIAJz/SQ1GZERSxsWAA3k6fK3znQSJyazTfqavCbwm1n7PoTrnsluONxuEFFlpj9xFUnmbXY+ZJPnMahhc9Rz8FEt/Ot/leZHSTFZaxsL5qlOn62BPkLzYdG6AZqtxoUCHwJN5h4UK7XyrXRuaXqWbntqT+hl9G6vZcciD9vsJuZjYLAJSBCDfvJ1JmTNrw+ien08arOq/krbZKU20IiJ3HmJbrsQjFdWCkqOZtp85TjMUtKmzt7qi57+QHeTpOD2j0kr1T7xprwVDlt4neTK7W6+vSrEur7e516bSzveV0RrnqFiSxJYm5J3k9863oZTfLUY3CHKBf94i9yJxl6mfPnzG+Yh1VwT333zqNm9L6gsKioVGhygoQO4Xt5TMcPnRVcrbZ9Pk/PuXeshZOvZCP9+R2MSEcEAjUEXHeJM3BmRERABERADyv2p174pV+GkvzZj+k4fML242v5XtOq9otXNjq3dkX0pg/Uma/b+yOqw+zatv+pRqBvHrC4+VQek22lkqqKo98e2TJXx8S62XbPvg00znSrg69NgdQKeJoNwdGAZT63UjuMwZ6NgejS7S2ZhSGyV6OemjEXBAYjI3G1gvhPTV3qnbKfwt4f3RDTU+LujH4ksr7Hc7K2kuIoUqqe66hrcjxU94Nx5TKvOO6Po+ycFVOLYEdYTTRDmOoAyg6byCe7UzVf/Kj59aKCnfdmYtbxta/lMq9DZZOXg84p9TYaWq66tS28z0a8Xmv2RtqjiqYqUWzDcw/eQ8mHAzJrVcoJPCV8lKL2yWGRlmLwy8dfpPDdqrYjurJ/WB957D17sL3CLvHE/OeSdJKJFSso1IqBhYFibVAwsB3Sk4nFy2Y7+5ScUi5bMLz9z0foBUvg7cqjj6H7zpbzjOgyutBgcyXqFl0tcZVF7EcwZ01DFnPkax43H3E7tG34MU+x36NtURT7GdeTKA0kGdeTtyTJkXi8MjJkEy1Xr5VJ32mMtRmFy1gdbLb6mQcsAcj0ja+IT/yPpTqH7ToejI0qHvUfWctth7YmncMPxKjklWt7jqLta1+1znR9H2Jpkqw1blcG2n6zHaCuf69Tkn/AOn+W0WNrXhYXyOivF5h0cUc2VhZu7cZlAzZKRXFUXnLdJOnlHCk06dqtYaML9mmeTEce4fKarZHtMLVAuIRVQm2dLjJ3spJuPCebvgnhssq+F6qyvxYw5er+i/vyNl012l7tEH/ALlT+0fU+k5o4dlSmzadYC6DiKd7IT3mxPhadPW6JPWr1HquOqZs3Z1Z1vov8ItYTWdK6gOJIGgRUQAbhpe380y/EKptTvtWMtKP0/qO/STittVbzyyzTkycNVBysNxsRpa4PjLWIPYbwI+02+2sB1DUF3WoUh5qMp+kqY07qpWdmvU73PE1Hvk7XYtTNh6R/hA9NPtM6arozUvh17iw/mJ+82s3ukluog/9V7GVvWLZL5sRETpPESJMpgJnM9JugdHGuKgY0atxnYDMHFraqSNbW1+s1vtF2Qq4CgF3UGRFvvylCmvmFncXmn6XYbrcFiV45C48Us/9ssNPqrPErUnyTOK+iGybiubR4RXrZTT5M2Q93ZYj5gDznq3soxV8NWT4KubydR91M8m2nohPwsr/AJWBPyvPQPZXjQtbEoTYNTD66DsNb6OfSaLicd+nmu2H6lHoHtui++UdB7TMG74am63K03LOBwBWwY9wOnnPKTPUtq+0vCJmVEfEb1Ngqo3Ai7akeU8qx+0Vaq5pUGRCbqmbPk7sxA0nPw3xK69lkWu3/Op9C0cpQjtmsHW+zWu645VW+VkcVBwIAuCfBrevfPWaiggg6ieAbN2piKJLU3NEsLHKbMRvsSO+d90P9oJLCji2vc2p1TwPw1O7+L15zl4no7LZeNBeX3+p46yidj8SK/k7c4Qj3WsORGYTAxGBck+5+U/rN3aY1ZdTMzKOSmlHJgU8K6gm9+YUZTbu3zNwaJa6+d9/nL2HG+U1sJrmTsv8j4xxjyHFci8BKhLFDE3OVhlflz8JkWksE8ERKpS7hRcmwiwSIZZrynatSv8Axa9kS/2qv8NP5tMlKYUWAsIsDNY2Fe+9Tv3qR95fo0Ht7yjwX9TL9tZdQaTwhBZJNlqjhQpvqW5mRtFnFGqaf/UFNyn/AOspy/O0s7Z2xSwlFqtU9kaAD3nY7lUc55TtvprisQ5Ku1BB7iU2K2HeRYse+Oy1Q5Ms+H8Nt1T3R5RXm/Y0N76+fj4y9g6DVHCICzMcqgaknhMKtWqAk5c9zc2Nj850PQ7pYmDZmfDZ3OmfPZkXkoIt53lfGKb5s3d904Vt1xbl26ep7FgKJSlSQm7KioTzIUA/SeZ9J8eRUrutixqhEvuJaoKa39ROy2R0zw+JD5MyVFUuUcAEgC5KkEgzz3aLZnw6/FV6w+CIz/1ZZy8XsjJVxXTm/wAGM0dNlc5+IsPl6m32fh+srUl4F1B8L6/Kd1tfYKYkoWYqVuNLag8NZy3RKhmxKn4QzfKw/qnd3kuEaeE9PJTWU37HjxC6UbltfNL3KMNhVpqFQWUbv1PMy7IvJmhiklhdCpbbeWIiJIQltmlyWmEaIyKHqW1OgmDWxgcMqgsCCpO4WIsfrLe0ycyg+7v8ddZdZOz2bW4cp6RR5s8J2nhiDVpnf2qZ8dV+sq2Ni3y3Ulc9LK/eGtmHynd7d6DNWrs4cU7m7ALe54ka75z22Oj9PBBFUsWYMzFjfjpblrea2vW12uMV1aK3hugl+qju6J5/C/4aZ2vKZfwmDeqWCC5CPUPgiFj9Lecx0a4BnbuWdvmb7cs4JgiJ2OI2J+0bJw9dLmpRDq3fTFRr+mh/NPG65Vbc9G8fQ87bVXjPm8HX9B9u/tGETMb1Kf4NTmbDst5rbzBm+qb55J0E2l1eKFNmKpW/DNjls/8A9Z9bj/lPUf2IfE/L3jMnxKjwbml0fNFFrK/Dsa8nzMoGwPpL9LdMAYAfE/5zMpMEAPef8xlejliV18OHGu/geIlqk7qcrAsODAX9ZX+yD4n/ADGU08Stwi3fmd9vEyR6F6tUyi9i3cJYp4Ysc1TyXgPGX61XKL2J8JZQLU1DN3gNa3lEMypaY6yn9kHxP+Yy3UwQ+J/zGRkNFySGsBMY4MfE/wCYzD2vWXDUKtVmc5FuBmPabco8yRPJPBOMHOSjHqzhPaTtnrcSKSnsURY99RtW9BYes5EjQHgd3fwNvOZGGw9TE1lVe1Vqva54sxuWPdvPlN305wSYerh6CXy0qCjXmzuSfMi/nK+WZ5mz6Hp3HTOvSR64bf8AP3ZzcmRKqFJnfKoucr1D3BFLH5AzySyWEpqCzIv4SuVYEGxHlpuPyuPObYnNiV5JSY+dR1A+VMzSUTrO32X0VFSmlVHYGoiZs3bW4FtBw1vunJqNNK7nDqk/X+sp+KzjXtlLvj9zbdEbr1jhc2gXfY89PQTqaGMV92h4g6GazY2zTRphbhuJNrXl7H2BW3v8bfeW+ipdNMYMxepsVljkjagysSzQuVF99hfxl5Z3xOVkxESYhKGlcoMaEy1VphhYi4mI2zl4Fl8DM4iUkSRA1WI2bc++/wCa0846dALiCov2UQG5vqbsfkRPWKy6TiunPRWpiMlSguaqOzUW4XOv7pF9Ljd4eEs+HWxhanNnTo5RhdmRqfZns7rKmJY7hS6nzqHX5LOMNLISp3qSvobT1zoRsN8Hhm60AVaj52AN8oAAUE7r6E+c826UYfq8ZiF4da5HgTmH1lrpr1ZqrMdOXoWdNqnfLBq56n7M6ubBMp1y1XW2/QqrfczyfrxnyW1y578LXtaeleymv+HiV5Oj+qsP7ZLia3adteTX8Etas1P5MvYr2ZqcUtSnUFOhmDsljmUg3Kod1j37u+dtUTjJBlYmauvsuSU3nBT2WSsSUn0KaUreoFFybCWcRi1QczwH+7pZp4ZqhzVN3Bd058HmkC71tF7NPieJmXRoqgsP/fjKwLbpMCRExa+DIOan2W5cDMuIgMbD4wNo3Zflz8JkGWcThFfuPAzHTFNTOWpu4N/u+IDJtMLbuxkxdB6LkqGsQw1KsDcG3GbANfUbpBMhtWMM9ITlCSlF4a5mg6NdEaWCBIPWVjoahGWw+FRc5R56zz7p/WzbQrfwimnogP1JnrzGeJdKK+fG4pv+648lOX+2cupSjBRRpeBznfqp22PL2/ujWzqPZxs8VcZULDsrQdT/AMyE+hacjhMR1iK1rX1tv4z0f2W0LDEvz6umP5mP1E5qV/nhl1xa3GjlKPnj1OEqUTTqMp3qxQ+IJB+k9K6F0BUwiHMwKs6GzW3NcaeBE0vSXoPiXxlR6KhqVR8+bMB1ZOrZgdd9zpO52RspMNSSkm4ak8WY72PjPWqtqTyVXFtbTfpoKLzJ4fLy5eZdXZ+guznzl6jgkXcNeZ1l+0kTuSMmSJUJSJUJNCZMREkISkyqUmAmUyljaVykiSEWnNxLMrOl5avPRCJZtwnlntCw+XGMfiVH/lyn+melYnGKnvHXgBqT5TgPaK2dqL2IGQp45Wv/AHyy4bLbel3ydmieLTg62lakeaun9LD6Tv8A2W17V8QvOmrfle395nn+NNmonlUA/MpX7idX0DqEYxQpylkdfkG/tlzq47qbF9/RFpes1zR7ArTHrY7XLT7Tc+A8JhP1wBzdpeNv8azK2bWTcBZuN9b+cyJRGRhcHl7Tdp/W0zBKAZVeRAqiReLxATEi8XiAky3VphhYi4lV5F4hmvZXo6jtU+I5fpMmliFcXHnzEuOwAN93GadqwD/hKb+dvT9YEkbRntPA9qYm/Xvz6yp9TPYtpVKy0qrlsuVHb0UnhPENqH8FxzAT8xC/ecOp5uKNTwJbYWz+S/cvYGnlpUxyRR52E9a9n1DLg7/FUZvQKo/pnliDUCer9GcUtPC0EYFexmvw7RLf3Tz0/OTZ2ccezTxgu69EdJmvKk3yyjg7tRK1adqMa0X8+srlumJcEmiDJkiUyoSSIkxESQhKTKpFoAUykyuUkRiLVRLzV7TxXViw947u4c5uCJo9rU7ub8hb/fWTTBot4DB37T6k6i/1M0PtEwpbDowF8jG/cGFvS4HrOwUAqCvKanbGyzWRlJ0OhnVRZ4din2PemWySZ4ltAdgn4Sr/AJWBm/6J1GXGUCouQTe3IqQT850Kez6mp7bNUHI2A87b5v8AZWw6VC3VoqeAAPrLe/Xwe5RWU1j3LCzUp5SXVG/w9QkazExgyPddP3vAzKLhBc6ffwmJSQ1nvw49w5TPyKxm7pVLgHmAZWDLaysSBEqvJvKRJiAm8XkSJEZN5STJlJiHg1+1qxso4G5PlIwaAIDxOpl3H4bOum8ajv7phYPE27Lacr/QxE0YXSlqhw1cILkowFu8a/KeM47Xq151FP5Tm+wnu+Kp3E5zaPRajVPaQX5gWPqJzWVbnku9Drv09bhjOWed4SiXdVUXYmyjmToJ7Nh8KvVohFwqqo7rADT0nLbN6DpSqBwzEjcDbTzE6/DUSBziorcOpLiutjqXFQ6I16u9B7b0OtuY7uRm7o6gEbjqJr9pqvZHHU+Uzdmj8MeJt6zoUSikzKEqEASZI82JUJAlQkkREREYCIiAESDKpBgBSZiYzCBxyYbj+syzKCJJAaQdbS4aeo/xJO0QRqp8jebgiW2oqd4B8hJJkjRNtJPhPyEpXFVG9xPPf/ibkUFHADyEqCT03EsmDS2azG9Q+W8+vCbGnRCiwFhKwNJUus8yJAEqAk2k2kRCJNoiASJVItIjKZBEqi0BloiYuKwCv3Nz/WZxEts0RJGlrUq1MadtfX/IlobRF+0pB/3nN7UWWzSB3i/jrInpGWEayltFL7m9B+suttI7lX11+UzaeES/ur6CX0pgbgB4C0ZGUjWUMC7m73A433nwE29NAAANw0EASoRnmyZUBIEkQIiTERiEREYCIiACQZMiAFMgiVWiMCi0jLKyJbWMZQy6mQFlxxrItJZGQdwlVNZFpcQRMCbRaTEiIi0mIiAREQAi0WkxEGSm0sssyJbcRMkmUGU5ZXaLRE8imsrtIXQSFGsZErtJtFpNoEcgSYtJjIiIiMBERABERABERABIkxACLShllyCIAWLSbSspKbSQwFlwCQkqiYhEREAiIgAiIgAiIgBFpDLKoiAslYtKmgCInkoCy6q2hVlUZFsi0SYgIREQARERgIiIAIiIAIiIAIiIAIiIAJRERoCoSYiIBERABERABERABERABERACloSIi8x+RVERGIREQAREQAREQAREQ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386" name="Picture 2" descr="http://www.wololoblacksmith.com.mx/wp-content/uploads/2011/08/1307697681828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2883421" cy="3048805"/>
          </a:xfrm>
          <a:prstGeom prst="rect">
            <a:avLst/>
          </a:prstGeom>
          <a:noFill/>
        </p:spPr>
      </p:pic>
      <p:pic>
        <p:nvPicPr>
          <p:cNvPr id="16388" name="Picture 4" descr="Anonymous Usando Másca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251389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/>
          <a:lstStyle/>
          <a:p>
            <a:r>
              <a:rPr lang="es-MX" dirty="0" err="1" smtClean="0"/>
              <a:t>Twitter</a:t>
            </a:r>
            <a:r>
              <a:rPr lang="es-MX" dirty="0" smtClean="0"/>
              <a:t> y </a:t>
            </a:r>
            <a:r>
              <a:rPr lang="es-MX" dirty="0" err="1" smtClean="0"/>
              <a:t>Facebook</a:t>
            </a:r>
            <a:r>
              <a:rPr lang="es-MX" dirty="0" smtClean="0"/>
              <a:t>, han sido las plataformas más utilizadas por los ciudadanos para manifestar su descontento y organizarse para salir a la calle. </a:t>
            </a:r>
          </a:p>
          <a:p>
            <a:r>
              <a:rPr lang="es-MX" dirty="0" smtClean="0"/>
              <a:t>A causa de estos nuevos acontecimientos, los gobiernos están tomando medidas para bloquear la web y los servicios de telefonía. </a:t>
            </a:r>
          </a:p>
          <a:p>
            <a:r>
              <a:rPr lang="es-MX" dirty="0" smtClean="0"/>
              <a:t>Pero la tendencia indica que para el 2012 veremos más movimientos en la web por todo el mundo.</a:t>
            </a:r>
          </a:p>
          <a:p>
            <a:endParaRPr lang="es-MX" dirty="0"/>
          </a:p>
        </p:txBody>
      </p:sp>
      <p:pic>
        <p:nvPicPr>
          <p:cNvPr id="4" name="Picture 12" descr="http://t3.gstatic.com/images?q=tbn:ANd9GcRVU9ibLzKwST7lPk3cRPEElyy1NdGcdEr7uLbZK6LAsiYklS9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63800"/>
            <a:ext cx="2629098" cy="25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Mundo Híper conectado: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 De los 18 billones de dispositivos conectados a la red en el 2011 llegaremos a 52 billones en el 2012.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 América Latina crecerá la conectividad a internet que podría superar el 8%, con mayor penetración de la fibra óptica, la banda ancha móvil, y el impulso de la alta velocidad 4G y los servicios de valor asociados.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http://t0.gstatic.com/images?q=tbn:ANd9GcREGBe3wqwvpTa3WqaOwTFRjHahhDXFXmuKBiNCGSrCLt4aagrlv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70" name="Picture 6" descr="http://t1.gstatic.com/images?q=tbn:ANd9GcQAniKziz_0yNjoRTidEkAJErYAt_YMlzXVp_mR6icMaAcqaBM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276475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El año de la tecnología NFC</a:t>
            </a:r>
            <a:br>
              <a:rPr lang="es-MX" b="1" dirty="0" smtClean="0"/>
            </a:br>
            <a:r>
              <a:rPr lang="es-MX" sz="3600" b="1" dirty="0" err="1" smtClean="0"/>
              <a:t>Near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Field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Communication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 smtClean="0"/>
              <a:t>Tecnología inalámbrica de corto alcance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es-MX" dirty="0" smtClean="0"/>
              <a:t> Esta tecnología inalámbrica permite conectar dos dispositivos a una distancia muy corta (no más de 20 centímetros) sin necesidad de licencia. </a:t>
            </a:r>
          </a:p>
          <a:p>
            <a:r>
              <a:rPr lang="es-MX" dirty="0" smtClean="0"/>
              <a:t>Google ya anunció NFC para la versión 2.3 </a:t>
            </a:r>
            <a:r>
              <a:rPr lang="es-MX" dirty="0" err="1" smtClean="0"/>
              <a:t>Gingerbread</a:t>
            </a:r>
            <a:r>
              <a:rPr lang="es-MX" dirty="0" smtClean="0"/>
              <a:t> de </a:t>
            </a:r>
            <a:r>
              <a:rPr lang="es-MX" dirty="0" err="1" smtClean="0"/>
              <a:t>Android</a:t>
            </a:r>
            <a:r>
              <a:rPr lang="es-MX" dirty="0" smtClean="0"/>
              <a:t>. </a:t>
            </a:r>
          </a:p>
          <a:p>
            <a:r>
              <a:rPr lang="es-MX" dirty="0" smtClean="0"/>
              <a:t>Dicha tecnología es ideal para sistemas de identificación o pago electrónico, o para transferir datos como una tarjeta de contacto simplemente entrechocando los móviles.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662" t="21282" r="41063" b="19657"/>
          <a:stretch>
            <a:fillRect/>
          </a:stretch>
        </p:blipFill>
        <p:spPr bwMode="auto">
          <a:xfrm>
            <a:off x="1163508" y="1628800"/>
            <a:ext cx="79804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764704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La tecnología NFC puede funcionar en dos modos:</a:t>
            </a:r>
          </a:p>
          <a:p>
            <a:r>
              <a:rPr lang="es-MX" b="1" dirty="0" smtClean="0"/>
              <a:t>Activo</a:t>
            </a:r>
            <a:r>
              <a:rPr lang="es-MX" dirty="0" smtClean="0"/>
              <a:t>, en el que ambos equipos con chip NFC generan un campo electromagnético e intercambian datos.</a:t>
            </a:r>
          </a:p>
          <a:p>
            <a:r>
              <a:rPr lang="es-MX" b="1" dirty="0" smtClean="0"/>
              <a:t>Pasivo</a:t>
            </a:r>
            <a:r>
              <a:rPr lang="es-MX" dirty="0" smtClean="0"/>
              <a:t>, en el que solo hay un dispositivo activo y el otro aprovecha ese campo para intercambiar la información.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8388424" y="1556792"/>
            <a:ext cx="683568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Usos de la tecnología NFC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Identificación</a:t>
            </a:r>
            <a:r>
              <a:rPr lang="es-MX" dirty="0" smtClean="0"/>
              <a:t>: el acceso a lugares donde es precisa una identificación podría hacerse simplemente acercando nuestro teléfono móvil o tarjeta con chip NFC a un dispositivo de lectura. </a:t>
            </a:r>
          </a:p>
          <a:p>
            <a:r>
              <a:rPr lang="es-MX" dirty="0" smtClean="0"/>
              <a:t>Los pagos de autobús son un ejemplo muy válido.</a:t>
            </a:r>
          </a:p>
          <a:p>
            <a:endParaRPr lang="es-MX" dirty="0"/>
          </a:p>
        </p:txBody>
      </p:sp>
      <p:pic>
        <p:nvPicPr>
          <p:cNvPr id="12290" name="Picture 2" descr="http://www.ticweb.es/wp-content/uploads/2011/01/nf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76756"/>
            <a:ext cx="3117726" cy="2681244"/>
          </a:xfrm>
          <a:prstGeom prst="rect">
            <a:avLst/>
          </a:prstGeom>
          <a:noFill/>
        </p:spPr>
      </p:pic>
      <p:pic>
        <p:nvPicPr>
          <p:cNvPr id="12292" name="Picture 4" descr="http://2.bp.blogspot.com/_CdlXsGlc_Z4/SloivFslseI/AAAAAAAAAmY/2NeiNXAAajQ/s400/ay_au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7894"/>
            <a:ext cx="3331468" cy="263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525</Words>
  <Application>Microsoft Office PowerPoint</Application>
  <PresentationFormat>Presentación en pantalla (4:3)</PresentationFormat>
  <Paragraphs>56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Flujo</vt:lpstr>
      <vt:lpstr>Nuevas Tecnologías</vt:lpstr>
      <vt:lpstr>Tendencias en los ciber ataques:</vt:lpstr>
      <vt:lpstr>Diapositiva 3</vt:lpstr>
      <vt:lpstr>Nuevo uso de las redes sociales:</vt:lpstr>
      <vt:lpstr>Diapositiva 5</vt:lpstr>
      <vt:lpstr>Mundo Híper conectado:</vt:lpstr>
      <vt:lpstr>El año de la tecnología NFC Near Field Communication Tecnología inalámbrica de corto alcance</vt:lpstr>
      <vt:lpstr>Diapositiva 8</vt:lpstr>
      <vt:lpstr>Usos de la tecnología NFC</vt:lpstr>
      <vt:lpstr>Diapositiva 10</vt:lpstr>
      <vt:lpstr>Diapositiva 11</vt:lpstr>
      <vt:lpstr>La tecnología se viste de verde</vt:lpstr>
      <vt:lpstr>La Tabletmanía</vt:lpstr>
      <vt:lpstr>Pronóstico para la Nube:</vt:lpstr>
      <vt:lpstr>Los ‘caza ofertas’ en Internet reavivan el e-Commerce:</vt:lpstr>
      <vt:lpstr>El Chip, una nueva era en las tarjetas de pago</vt:lpstr>
      <vt:lpstr>La banca en línea</vt:lpstr>
      <vt:lpstr>Diapositiva 18</vt:lpstr>
      <vt:lpstr>Diapositiva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Tecnologías</dc:title>
  <dc:creator>Ing. Noemí López García</dc:creator>
  <cp:lastModifiedBy>Ing. Noemí López García</cp:lastModifiedBy>
  <cp:revision>31</cp:revision>
  <dcterms:created xsi:type="dcterms:W3CDTF">2012-01-11T21:15:22Z</dcterms:created>
  <dcterms:modified xsi:type="dcterms:W3CDTF">2012-01-30T00:40:21Z</dcterms:modified>
</cp:coreProperties>
</file>