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76" r:id="rId5"/>
    <p:sldId id="277" r:id="rId6"/>
    <p:sldId id="282" r:id="rId7"/>
    <p:sldId id="283" r:id="rId8"/>
    <p:sldId id="259" r:id="rId9"/>
    <p:sldId id="284" r:id="rId10"/>
    <p:sldId id="279" r:id="rId11"/>
    <p:sldId id="260" r:id="rId12"/>
    <p:sldId id="280" r:id="rId13"/>
    <p:sldId id="261" r:id="rId14"/>
    <p:sldId id="281" r:id="rId15"/>
    <p:sldId id="262" r:id="rId16"/>
    <p:sldId id="264" r:id="rId17"/>
    <p:sldId id="263" r:id="rId18"/>
    <p:sldId id="265" r:id="rId1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B23F2187-3D23-4237-9C16-FAE6FECD5281}" type="datetimeFigureOut">
              <a:rPr lang="es-MX" smtClean="0"/>
              <a:t>21/03/2013</a:t>
            </a:fld>
            <a:endParaRPr lang="es-MX"/>
          </a:p>
        </p:txBody>
      </p:sp>
      <p:sp>
        <p:nvSpPr>
          <p:cNvPr id="17" name="16 Marcador de pie de página"/>
          <p:cNvSpPr>
            <a:spLocks noGrp="1"/>
          </p:cNvSpPr>
          <p:nvPr>
            <p:ph type="ftr" sz="quarter" idx="11"/>
          </p:nvPr>
        </p:nvSpPr>
        <p:spPr>
          <a:xfrm>
            <a:off x="5410200" y="4205288"/>
            <a:ext cx="1295400" cy="457200"/>
          </a:xfrm>
        </p:spPr>
        <p:txBody>
          <a:bodyPr/>
          <a:lstStyle/>
          <a:p>
            <a:endParaRPr lang="es-MX"/>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6A93578-D760-49D9-9BC0-B6FDC5F91514}"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23F2187-3D23-4237-9C16-FAE6FECD5281}" type="datetimeFigureOut">
              <a:rPr lang="es-MX" smtClean="0"/>
              <a:t>21/03/2013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6A93578-D760-49D9-9BC0-B6FDC5F91514}"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23F2187-3D23-4237-9C16-FAE6FECD5281}" type="datetimeFigureOut">
              <a:rPr lang="es-MX" smtClean="0"/>
              <a:t>21/03/2013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6A93578-D760-49D9-9BC0-B6FDC5F91514}"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23F2187-3D23-4237-9C16-FAE6FECD5281}" type="datetimeFigureOut">
              <a:rPr lang="es-MX" smtClean="0"/>
              <a:t>21/03/2013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6A93578-D760-49D9-9BC0-B6FDC5F91514}"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B23F2187-3D23-4237-9C16-FAE6FECD5281}" type="datetimeFigureOut">
              <a:rPr lang="es-MX" smtClean="0"/>
              <a:t>21/03/2013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6A93578-D760-49D9-9BC0-B6FDC5F91514}"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23F2187-3D23-4237-9C16-FAE6FECD5281}" type="datetimeFigureOut">
              <a:rPr lang="es-MX" smtClean="0"/>
              <a:t>21/03/2013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6A93578-D760-49D9-9BC0-B6FDC5F91514}"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B23F2187-3D23-4237-9C16-FAE6FECD5281}" type="datetimeFigureOut">
              <a:rPr lang="es-MX" smtClean="0"/>
              <a:t>21/03/2013</a:t>
            </a:fld>
            <a:endParaRPr lang="es-MX"/>
          </a:p>
        </p:txBody>
      </p:sp>
      <p:sp>
        <p:nvSpPr>
          <p:cNvPr id="27" name="26 Marcador de número de diapositiva"/>
          <p:cNvSpPr>
            <a:spLocks noGrp="1"/>
          </p:cNvSpPr>
          <p:nvPr>
            <p:ph type="sldNum" sz="quarter" idx="11"/>
          </p:nvPr>
        </p:nvSpPr>
        <p:spPr/>
        <p:txBody>
          <a:bodyPr rtlCol="0"/>
          <a:lstStyle/>
          <a:p>
            <a:fld id="{46A93578-D760-49D9-9BC0-B6FDC5F91514}" type="slidenum">
              <a:rPr lang="es-MX" smtClean="0"/>
              <a:t>‹Nº›</a:t>
            </a:fld>
            <a:endParaRPr lang="es-MX"/>
          </a:p>
        </p:txBody>
      </p:sp>
      <p:sp>
        <p:nvSpPr>
          <p:cNvPr id="28" name="27 Marcador de pie de página"/>
          <p:cNvSpPr>
            <a:spLocks noGrp="1"/>
          </p:cNvSpPr>
          <p:nvPr>
            <p:ph type="ftr" sz="quarter" idx="12"/>
          </p:nvPr>
        </p:nvSpPr>
        <p:spPr/>
        <p:txBody>
          <a:bodyPr rtlCol="0"/>
          <a:lstStyle/>
          <a:p>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B23F2187-3D23-4237-9C16-FAE6FECD5281}" type="datetimeFigureOut">
              <a:rPr lang="es-MX" smtClean="0"/>
              <a:t>21/03/2013</a:t>
            </a:fld>
            <a:endParaRPr lang="es-MX"/>
          </a:p>
        </p:txBody>
      </p:sp>
      <p:sp>
        <p:nvSpPr>
          <p:cNvPr id="4" name="3 Marcador de pie de página"/>
          <p:cNvSpPr>
            <a:spLocks noGrp="1"/>
          </p:cNvSpPr>
          <p:nvPr>
            <p:ph type="ftr" sz="quarter" idx="11"/>
          </p:nvPr>
        </p:nvSpPr>
        <p:spPr>
          <a:xfrm>
            <a:off x="5257800" y="612648"/>
            <a:ext cx="1325880" cy="457200"/>
          </a:xfrm>
        </p:spPr>
        <p:txBody>
          <a:bodyPr/>
          <a:lstStyle/>
          <a:p>
            <a:endParaRPr lang="es-MX"/>
          </a:p>
        </p:txBody>
      </p:sp>
      <p:sp>
        <p:nvSpPr>
          <p:cNvPr id="5" name="4 Marcador de número de diapositiva"/>
          <p:cNvSpPr>
            <a:spLocks noGrp="1"/>
          </p:cNvSpPr>
          <p:nvPr>
            <p:ph type="sldNum" sz="quarter" idx="12"/>
          </p:nvPr>
        </p:nvSpPr>
        <p:spPr>
          <a:xfrm>
            <a:off x="8174736" y="2272"/>
            <a:ext cx="762000" cy="365760"/>
          </a:xfrm>
        </p:spPr>
        <p:txBody>
          <a:bodyPr/>
          <a:lstStyle/>
          <a:p>
            <a:fld id="{46A93578-D760-49D9-9BC0-B6FDC5F91514}"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23F2187-3D23-4237-9C16-FAE6FECD5281}" type="datetimeFigureOut">
              <a:rPr lang="es-MX" smtClean="0"/>
              <a:t>21/03/2013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6A93578-D760-49D9-9BC0-B6FDC5F91514}"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23F2187-3D23-4237-9C16-FAE6FECD5281}" type="datetimeFigureOut">
              <a:rPr lang="es-MX" smtClean="0"/>
              <a:t>21/03/2013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6A93578-D760-49D9-9BC0-B6FDC5F91514}"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B23F2187-3D23-4237-9C16-FAE6FECD5281}" type="datetimeFigureOut">
              <a:rPr lang="es-MX" smtClean="0"/>
              <a:t>21/03/2013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6A93578-D760-49D9-9BC0-B6FDC5F91514}"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23F2187-3D23-4237-9C16-FAE6FECD5281}" type="datetimeFigureOut">
              <a:rPr lang="es-MX" smtClean="0"/>
              <a:t>21/03/2013</a:t>
            </a:fld>
            <a:endParaRPr lang="es-MX"/>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MX"/>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6A93578-D760-49D9-9BC0-B6FDC5F91514}"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57158" y="1928802"/>
            <a:ext cx="8458200" cy="1222375"/>
          </a:xfrm>
        </p:spPr>
        <p:txBody>
          <a:bodyPr>
            <a:normAutofit/>
          </a:bodyPr>
          <a:lstStyle/>
          <a:p>
            <a:r>
              <a:rPr lang="es-MX" dirty="0" smtClean="0"/>
              <a:t>Gestión del Tiempo del Proyecto</a:t>
            </a:r>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a:xfrm>
            <a:off x="214282" y="642918"/>
            <a:ext cx="8472518" cy="5931618"/>
          </a:xfrm>
        </p:spPr>
        <p:txBody>
          <a:bodyPr>
            <a:normAutofit fontScale="70000" lnSpcReduction="20000"/>
          </a:bodyPr>
          <a:lstStyle/>
          <a:p>
            <a:pPr lvl="0"/>
            <a:r>
              <a:rPr lang="es-ES" b="1" dirty="0" smtClean="0"/>
              <a:t>Dependencias discrecionales.</a:t>
            </a:r>
            <a:r>
              <a:rPr lang="es-ES" dirty="0" smtClean="0"/>
              <a:t> Las dependencias discrecionales son aquellas que son definidas por el equipo de administración del proyecto. Deberán ser usadas con cuidado (y totalmente documentadas) ya que estas pueden limitar opciones posteriores de programación. Las dependencias discrecionales se definen usualmente basadas en el conocimiento de:</a:t>
            </a:r>
            <a:endParaRPr lang="es-MX" dirty="0" smtClean="0"/>
          </a:p>
          <a:p>
            <a:pPr lvl="0"/>
            <a:r>
              <a:rPr lang="es-ES" dirty="0" smtClean="0"/>
              <a:t>“Las mejores prácticas” dentro de un área de aplicación específica.</a:t>
            </a:r>
            <a:endParaRPr lang="es-MX" dirty="0" smtClean="0"/>
          </a:p>
          <a:p>
            <a:pPr lvl="0"/>
            <a:r>
              <a:rPr lang="es-ES" dirty="0" smtClean="0"/>
              <a:t>De algún aspecto inusual del proyecto donde una secuencia específica es deseada aunque hayan otras secuencias igualmente aceptables.</a:t>
            </a:r>
            <a:endParaRPr lang="es-MX" dirty="0" smtClean="0"/>
          </a:p>
          <a:p>
            <a:r>
              <a:rPr lang="es-ES" dirty="0" smtClean="0"/>
              <a:t>    Las dependencias discrecionales también se pueden llamar lógica preferida, lógica preferencial, o lógica blanda.</a:t>
            </a:r>
            <a:endParaRPr lang="es-MX" dirty="0" smtClean="0"/>
          </a:p>
          <a:p>
            <a:pPr lvl="0"/>
            <a:r>
              <a:rPr lang="es-ES" b="1" dirty="0" smtClean="0"/>
              <a:t>Dependencias externas.</a:t>
            </a:r>
            <a:r>
              <a:rPr lang="es-ES" dirty="0" smtClean="0"/>
              <a:t> Las dependencias externas son aquellas que involucran una relación entre actividades del proyecto y actividades fuera de este. Por ejemplo, las actividades de ensayo en un proyecto de software pueden depender de hardware de una fuente externa, o paneles de discusión ambiental pueden ser requeridos antes de que pueda empezar la construcción de un proyecto.</a:t>
            </a:r>
            <a:endParaRPr lang="es-MX" dirty="0" smtClean="0"/>
          </a:p>
          <a:p>
            <a:pPr lvl="0"/>
            <a:r>
              <a:rPr lang="es-ES" b="1" dirty="0" smtClean="0"/>
              <a:t>Restricciones.</a:t>
            </a:r>
            <a:r>
              <a:rPr lang="es-ES" dirty="0" smtClean="0"/>
              <a:t> Las restricciones se describen en la Sección 6.1.1.4.</a:t>
            </a:r>
            <a:endParaRPr lang="es-MX" dirty="0" smtClean="0"/>
          </a:p>
          <a:p>
            <a:r>
              <a:rPr lang="es-ES" b="1" dirty="0" smtClean="0"/>
              <a:t>Suposiciones.</a:t>
            </a:r>
            <a:r>
              <a:rPr lang="es-ES" dirty="0" smtClean="0"/>
              <a:t> Las suposiciones se describen en la Sección 6</a:t>
            </a:r>
            <a:endParaRPr lang="es-MX" dirty="0" smtClean="0"/>
          </a:p>
          <a:p>
            <a:endParaRPr lang="es-MX"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857232"/>
            <a:ext cx="8929718" cy="1000132"/>
          </a:xfrm>
        </p:spPr>
        <p:txBody>
          <a:bodyPr>
            <a:normAutofit fontScale="90000"/>
          </a:bodyPr>
          <a:lstStyle/>
          <a:p>
            <a:r>
              <a:rPr lang="es-MX" b="1" dirty="0" smtClean="0"/>
              <a:t>Estimar los Recursos de las Actividades</a:t>
            </a:r>
            <a:endParaRPr lang="es-MX" dirty="0"/>
          </a:p>
        </p:txBody>
      </p:sp>
      <p:sp>
        <p:nvSpPr>
          <p:cNvPr id="3" name="2 Marcador de contenido"/>
          <p:cNvSpPr>
            <a:spLocks noGrp="1"/>
          </p:cNvSpPr>
          <p:nvPr>
            <p:ph idx="1"/>
          </p:nvPr>
        </p:nvSpPr>
        <p:spPr/>
        <p:txBody>
          <a:bodyPr>
            <a:normAutofit/>
          </a:bodyPr>
          <a:lstStyle/>
          <a:p>
            <a:r>
              <a:rPr lang="es-MX" dirty="0" smtClean="0"/>
              <a:t>Es el proceso que consiste en estimar el tipo y las cantidades de materiales, personas, equipos o suministros requeridos para ejecutar cada actividad.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ttp://www.monografias.com/trabajos12/pmbok/Image2396.gif"/>
          <p:cNvPicPr>
            <a:picLocks noChangeAspect="1" noChangeArrowheads="1"/>
          </p:cNvPicPr>
          <p:nvPr/>
        </p:nvPicPr>
        <p:blipFill>
          <a:blip r:embed="rId2"/>
          <a:srcRect l="71407" t="18044" r="3717" b="49923"/>
          <a:stretch>
            <a:fillRect/>
          </a:stretch>
        </p:blipFill>
        <p:spPr bwMode="auto">
          <a:xfrm>
            <a:off x="357158" y="785794"/>
            <a:ext cx="2857520" cy="328614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785794"/>
            <a:ext cx="8686800" cy="1066800"/>
          </a:xfrm>
        </p:spPr>
        <p:txBody>
          <a:bodyPr>
            <a:normAutofit fontScale="90000"/>
          </a:bodyPr>
          <a:lstStyle/>
          <a:p>
            <a:r>
              <a:rPr lang="es-MX" b="1" dirty="0" smtClean="0"/>
              <a:t>Estimar la Duración de las Actividades</a:t>
            </a:r>
            <a:endParaRPr lang="es-MX" dirty="0"/>
          </a:p>
        </p:txBody>
      </p:sp>
      <p:sp>
        <p:nvSpPr>
          <p:cNvPr id="3" name="2 Marcador de contenido"/>
          <p:cNvSpPr>
            <a:spLocks noGrp="1"/>
          </p:cNvSpPr>
          <p:nvPr>
            <p:ph idx="1"/>
          </p:nvPr>
        </p:nvSpPr>
        <p:spPr/>
        <p:txBody>
          <a:bodyPr>
            <a:normAutofit/>
          </a:bodyPr>
          <a:lstStyle/>
          <a:p>
            <a:r>
              <a:rPr lang="es-MX" dirty="0" smtClean="0"/>
              <a:t>Es el proceso que consiste en establecer aproximadamente la cantidad de períodos de trabajo necesarios para finalizar cada actividad con los recursos estimados.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www.monografias.com/trabajos12/pmbok/Image2396.gif"/>
          <p:cNvPicPr>
            <a:picLocks noChangeAspect="1" noChangeArrowheads="1"/>
          </p:cNvPicPr>
          <p:nvPr/>
        </p:nvPicPr>
        <p:blipFill rotWithShape="1">
          <a:blip r:embed="rId2"/>
          <a:srcRect l="69575" t="15839" r="1564" b="45929"/>
          <a:stretch/>
        </p:blipFill>
        <p:spPr bwMode="auto">
          <a:xfrm>
            <a:off x="971600" y="908720"/>
            <a:ext cx="4392488" cy="5196339"/>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Desarrollar el Cronograma</a:t>
            </a:r>
            <a:endParaRPr lang="es-MX" dirty="0"/>
          </a:p>
        </p:txBody>
      </p:sp>
      <p:sp>
        <p:nvSpPr>
          <p:cNvPr id="3" name="2 Marcador de contenido"/>
          <p:cNvSpPr>
            <a:spLocks noGrp="1"/>
          </p:cNvSpPr>
          <p:nvPr>
            <p:ph idx="1"/>
          </p:nvPr>
        </p:nvSpPr>
        <p:spPr/>
        <p:txBody>
          <a:bodyPr>
            <a:normAutofit/>
          </a:bodyPr>
          <a:lstStyle/>
          <a:p>
            <a:r>
              <a:rPr lang="es-MX" dirty="0" smtClean="0"/>
              <a:t>Es el proceso que consiste en analizar la secuencia de las actividades, su duración, los requisitos de recursos y las restricciones del cronograma para crear el cronograma del proyecto.</a:t>
            </a:r>
          </a:p>
          <a:p>
            <a:pPr>
              <a:buNone/>
            </a:pPr>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www.monografias.com/trabajos12/pmbok/Image2396.gif"/>
          <p:cNvPicPr>
            <a:picLocks noChangeAspect="1" noChangeArrowheads="1"/>
          </p:cNvPicPr>
          <p:nvPr/>
        </p:nvPicPr>
        <p:blipFill rotWithShape="1">
          <a:blip r:embed="rId2"/>
          <a:srcRect l="2578" t="52844" r="65696" b="2114"/>
          <a:stretch/>
        </p:blipFill>
        <p:spPr bwMode="auto">
          <a:xfrm>
            <a:off x="512618" y="692696"/>
            <a:ext cx="4635446" cy="5877084"/>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Controlar el Cronograma</a:t>
            </a:r>
            <a:endParaRPr lang="es-MX" dirty="0"/>
          </a:p>
        </p:txBody>
      </p:sp>
      <p:sp>
        <p:nvSpPr>
          <p:cNvPr id="3" name="2 Marcador de contenido"/>
          <p:cNvSpPr>
            <a:spLocks noGrp="1"/>
          </p:cNvSpPr>
          <p:nvPr>
            <p:ph idx="1"/>
          </p:nvPr>
        </p:nvSpPr>
        <p:spPr/>
        <p:txBody>
          <a:bodyPr/>
          <a:lstStyle/>
          <a:p>
            <a:r>
              <a:rPr lang="es-MX" dirty="0" smtClean="0"/>
              <a:t>Es el proceso por el que se da seguimiento al estado del proyecto para actualizar el avance del mismo y gestionar cambios a la línea base del cronograma</a:t>
            </a:r>
            <a:endParaRPr lang="es-MX"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www.monografias.com/trabajos12/pmbok/Image2396.gif"/>
          <p:cNvPicPr>
            <a:picLocks noChangeAspect="1" noChangeArrowheads="1"/>
          </p:cNvPicPr>
          <p:nvPr/>
        </p:nvPicPr>
        <p:blipFill rotWithShape="1">
          <a:blip r:embed="rId2"/>
          <a:srcRect l="35437" t="53239" r="32281" b="2753"/>
          <a:stretch/>
        </p:blipFill>
        <p:spPr bwMode="auto">
          <a:xfrm>
            <a:off x="395536" y="595745"/>
            <a:ext cx="5040560" cy="613627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MX" dirty="0" smtClean="0"/>
              <a:t>La </a:t>
            </a:r>
            <a:r>
              <a:rPr lang="es-MX" dirty="0"/>
              <a:t>Gestión del Tiempo del Proyecto incluye los procesos requeridos para administrar </a:t>
            </a:r>
            <a:r>
              <a:rPr lang="es-MX" dirty="0" smtClean="0"/>
              <a:t>la finalización </a:t>
            </a:r>
            <a:r>
              <a:rPr lang="es-MX" dirty="0"/>
              <a:t>del proyecto a </a:t>
            </a:r>
            <a:r>
              <a:rPr lang="es-MX" dirty="0" smtClean="0"/>
              <a:t>tiempo.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57224" y="714356"/>
            <a:ext cx="7429552" cy="1000132"/>
          </a:xfrm>
        </p:spPr>
        <p:txBody>
          <a:bodyPr>
            <a:normAutofit fontScale="90000"/>
          </a:bodyPr>
          <a:lstStyle/>
          <a:p>
            <a:r>
              <a:rPr lang="es-MX" dirty="0"/>
              <a:t>P</a:t>
            </a:r>
            <a:r>
              <a:rPr lang="es-MX" dirty="0" smtClean="0"/>
              <a:t>rocesos de Gestión del Tiempo del Proyecto:</a:t>
            </a:r>
            <a:endParaRPr lang="es-MX" dirty="0"/>
          </a:p>
        </p:txBody>
      </p:sp>
      <p:pic>
        <p:nvPicPr>
          <p:cNvPr id="34818" name="Picture 2" descr="http://www.monografias.com/trabajos12/pmbok/Image2396.gif"/>
          <p:cNvPicPr>
            <a:picLocks noChangeAspect="1" noChangeArrowheads="1"/>
          </p:cNvPicPr>
          <p:nvPr/>
        </p:nvPicPr>
        <p:blipFill>
          <a:blip r:embed="rId2"/>
          <a:srcRect t="5249" b="2020"/>
          <a:stretch>
            <a:fillRect/>
          </a:stretch>
        </p:blipFill>
        <p:spPr bwMode="auto">
          <a:xfrm>
            <a:off x="0" y="0"/>
            <a:ext cx="9144000" cy="692164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642918"/>
            <a:ext cx="8229600" cy="1066800"/>
          </a:xfrm>
        </p:spPr>
        <p:txBody>
          <a:bodyPr/>
          <a:lstStyle/>
          <a:p>
            <a:r>
              <a:rPr lang="es-MX" b="1" dirty="0" smtClean="0"/>
              <a:t>Definir las Actividades</a:t>
            </a:r>
            <a:endParaRPr lang="es-MX" dirty="0"/>
          </a:p>
        </p:txBody>
      </p:sp>
      <p:sp>
        <p:nvSpPr>
          <p:cNvPr id="4" name="2 Marcador de contenido"/>
          <p:cNvSpPr>
            <a:spLocks noGrp="1"/>
          </p:cNvSpPr>
          <p:nvPr>
            <p:ph idx="1"/>
          </p:nvPr>
        </p:nvSpPr>
        <p:spPr>
          <a:xfrm>
            <a:off x="428596" y="1643050"/>
            <a:ext cx="4000528" cy="3857652"/>
          </a:xfrm>
        </p:spPr>
        <p:txBody>
          <a:bodyPr>
            <a:normAutofit/>
          </a:bodyPr>
          <a:lstStyle/>
          <a:p>
            <a:r>
              <a:rPr lang="es-MX" dirty="0" smtClean="0"/>
              <a:t>Es el proceso que consiste en identificar las acciones específicas a ser realizadas para elaborar los entregables del proyecto.</a:t>
            </a:r>
          </a:p>
        </p:txBody>
      </p:sp>
      <p:pic>
        <p:nvPicPr>
          <p:cNvPr id="5" name="Picture 2" descr="http://www.monografias.com/trabajos12/pmbok/Image2396.gif"/>
          <p:cNvPicPr>
            <a:picLocks noChangeAspect="1" noChangeArrowheads="1"/>
          </p:cNvPicPr>
          <p:nvPr/>
        </p:nvPicPr>
        <p:blipFill>
          <a:blip r:embed="rId2"/>
          <a:srcRect l="3461" t="18751" r="75278" b="51787"/>
          <a:stretch>
            <a:fillRect/>
          </a:stretch>
        </p:blipFill>
        <p:spPr bwMode="auto">
          <a:xfrm>
            <a:off x="4566201" y="1500174"/>
            <a:ext cx="4329899" cy="535782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571480"/>
            <a:ext cx="8686800" cy="4643470"/>
          </a:xfrm>
        </p:spPr>
        <p:txBody>
          <a:bodyPr>
            <a:normAutofit/>
          </a:bodyPr>
          <a:lstStyle/>
          <a:p>
            <a:r>
              <a:rPr lang="es-ES" dirty="0" smtClean="0"/>
              <a:t>La definición de actividades involucra el identificar y documentar las actividades específicas que tienen que ser ejecutadas de manera que se puedan producir las entregas y sub entregas identificadas en la estructura de desglose de trabajo. </a:t>
            </a:r>
          </a:p>
          <a:p>
            <a:endParaRPr lang="es-ES" dirty="0" smtClean="0"/>
          </a:p>
          <a:p>
            <a:r>
              <a:rPr lang="es-ES" dirty="0" smtClean="0"/>
              <a:t>Esta implícito en este proceso la necesidad de definir las actividades de tal manera que los objetivos del proyecto se puedan cumplir</a:t>
            </a:r>
            <a:endParaRPr lang="es-MX" u="sng" dirty="0" smtClean="0"/>
          </a:p>
        </p:txBody>
      </p:sp>
      <p:pic>
        <p:nvPicPr>
          <p:cNvPr id="4" name="3 Imagen"/>
          <p:cNvPicPr/>
          <p:nvPr/>
        </p:nvPicPr>
        <p:blipFill>
          <a:blip r:embed="rId2"/>
          <a:srcRect r="1923" b="9090"/>
          <a:stretch>
            <a:fillRect/>
          </a:stretch>
        </p:blipFill>
        <p:spPr bwMode="auto">
          <a:xfrm>
            <a:off x="428596" y="4714860"/>
            <a:ext cx="7286676" cy="21431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714356"/>
            <a:ext cx="8715436" cy="6143644"/>
          </a:xfrm>
        </p:spPr>
        <p:txBody>
          <a:bodyPr>
            <a:normAutofit fontScale="70000" lnSpcReduction="20000"/>
          </a:bodyPr>
          <a:lstStyle/>
          <a:p>
            <a:pPr lvl="0"/>
            <a:r>
              <a:rPr lang="es-ES" b="1" dirty="0" smtClean="0">
                <a:solidFill>
                  <a:srgbClr val="FF0000"/>
                </a:solidFill>
              </a:rPr>
              <a:t>Entradas a la Definición de Actividades</a:t>
            </a:r>
          </a:p>
          <a:p>
            <a:pPr lvl="0"/>
            <a:endParaRPr lang="es-ES" b="1" dirty="0" smtClean="0"/>
          </a:p>
          <a:p>
            <a:pPr lvl="0"/>
            <a:r>
              <a:rPr lang="es-ES" b="1" dirty="0" smtClean="0"/>
              <a:t>Estructura de desglose de trabajo.</a:t>
            </a:r>
            <a:r>
              <a:rPr lang="es-ES" dirty="0" smtClean="0"/>
              <a:t> La estructura de desglose de trabajo es la entrada primaria para la definición de actividades.</a:t>
            </a:r>
          </a:p>
          <a:p>
            <a:pPr lvl="0"/>
            <a:endParaRPr lang="es-MX" dirty="0" smtClean="0"/>
          </a:p>
          <a:p>
            <a:pPr lvl="0"/>
            <a:r>
              <a:rPr lang="es-ES" b="1" dirty="0" smtClean="0"/>
              <a:t>Declaración del alcance.</a:t>
            </a:r>
            <a:r>
              <a:rPr lang="es-ES" dirty="0" smtClean="0"/>
              <a:t> La justificación del proyecto y los objetivos del proyecto contenidos en la declaración del alcance deben ser considerados de manera explícita durante la definición de las actividades</a:t>
            </a:r>
          </a:p>
          <a:p>
            <a:pPr lvl="0"/>
            <a:endParaRPr lang="es-MX" dirty="0" smtClean="0"/>
          </a:p>
          <a:p>
            <a:pPr lvl="0"/>
            <a:r>
              <a:rPr lang="es-ES" b="1" dirty="0" smtClean="0"/>
              <a:t>Información histórica.</a:t>
            </a:r>
            <a:r>
              <a:rPr lang="es-ES" dirty="0" smtClean="0"/>
              <a:t> La información histórica (que actividades fueron realmente requeridas en proyectos similares previos) deberá ser considerada durante la definición de las actividades.</a:t>
            </a:r>
          </a:p>
          <a:p>
            <a:pPr lvl="0"/>
            <a:endParaRPr lang="es-MX" dirty="0" smtClean="0"/>
          </a:p>
          <a:p>
            <a:pPr lvl="0"/>
            <a:r>
              <a:rPr lang="es-ES" b="1" dirty="0" smtClean="0"/>
              <a:t>Restricciones.</a:t>
            </a:r>
            <a:r>
              <a:rPr lang="es-ES" dirty="0" smtClean="0"/>
              <a:t> Las restricciones son factores que van a limitar las opciones del equipo del proyecto.</a:t>
            </a:r>
          </a:p>
          <a:p>
            <a:pPr lvl="0"/>
            <a:endParaRPr lang="es-MX" dirty="0" smtClean="0"/>
          </a:p>
          <a:p>
            <a:pPr lvl="0"/>
            <a:r>
              <a:rPr lang="es-ES" b="1" dirty="0" smtClean="0"/>
              <a:t>Suposiciones.</a:t>
            </a:r>
            <a:r>
              <a:rPr lang="es-ES" dirty="0" smtClean="0"/>
              <a:t> Las suposiciones son factores que, para los procesos de planeación, serán consideradas como verdaderas, reales, o ciertas. Las suposiciones generalmente involucran algún grado de riesgo y serán normalmente una salida del proceso de identificación de riesgos.</a:t>
            </a:r>
            <a:endParaRPr lang="es-MX" dirty="0" smtClean="0"/>
          </a:p>
          <a:p>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714356"/>
            <a:ext cx="8929718" cy="5860180"/>
          </a:xfrm>
        </p:spPr>
        <p:txBody>
          <a:bodyPr>
            <a:normAutofit fontScale="92500"/>
          </a:bodyPr>
          <a:lstStyle/>
          <a:p>
            <a:r>
              <a:rPr lang="es-ES" b="1" dirty="0" smtClean="0">
                <a:solidFill>
                  <a:srgbClr val="FF0000"/>
                </a:solidFill>
              </a:rPr>
              <a:t>Herramientas y Técnicas para la Definición de las Actividades</a:t>
            </a:r>
            <a:endParaRPr lang="es-MX" b="1" dirty="0" smtClean="0">
              <a:solidFill>
                <a:srgbClr val="FF0000"/>
              </a:solidFill>
            </a:endParaRPr>
          </a:p>
          <a:p>
            <a:pPr lvl="0"/>
            <a:r>
              <a:rPr lang="es-ES" b="1" dirty="0" smtClean="0"/>
              <a:t>Descomposición</a:t>
            </a:r>
            <a:r>
              <a:rPr lang="es-ES" dirty="0" smtClean="0"/>
              <a:t>. La descomposición involucra subdividir los elementos del proyecto, en componentes más pequeños y manejables de manera que se pueda proveer un mejor control administrativo. </a:t>
            </a:r>
          </a:p>
          <a:p>
            <a:pPr lvl="0"/>
            <a:r>
              <a:rPr lang="es-ES" dirty="0" smtClean="0"/>
              <a:t>La principal diferencia entre la descomposición aquí y en la Definición del Alcance es que la salida final aquí se describe como actividades (pasos de acción) en vez de entregas (ítems tangibles).</a:t>
            </a:r>
          </a:p>
          <a:p>
            <a:pPr lvl="0"/>
            <a:endParaRPr lang="es-MX" dirty="0" smtClean="0"/>
          </a:p>
          <a:p>
            <a:pPr lvl="0"/>
            <a:r>
              <a:rPr lang="es-ES" b="1" dirty="0" smtClean="0"/>
              <a:t>Patrones.</a:t>
            </a:r>
            <a:r>
              <a:rPr lang="es-ES" dirty="0" smtClean="0"/>
              <a:t> Una lista de actividades o una porción de una lista de actividades de un proyecto previo, se usa muchas veces como un patrón para un nuevo proyecto. </a:t>
            </a:r>
            <a:endParaRPr lang="es-MX" dirty="0" smtClean="0"/>
          </a:p>
          <a:p>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642918"/>
            <a:ext cx="8229600" cy="1066800"/>
          </a:xfrm>
        </p:spPr>
        <p:txBody>
          <a:bodyPr/>
          <a:lstStyle/>
          <a:p>
            <a:r>
              <a:rPr lang="es-MX" b="1" dirty="0" smtClean="0"/>
              <a:t>Secuenciar las Actividades</a:t>
            </a:r>
            <a:endParaRPr lang="es-MX" dirty="0"/>
          </a:p>
        </p:txBody>
      </p:sp>
      <p:sp>
        <p:nvSpPr>
          <p:cNvPr id="3" name="2 Marcador de contenido"/>
          <p:cNvSpPr>
            <a:spLocks noGrp="1"/>
          </p:cNvSpPr>
          <p:nvPr>
            <p:ph idx="1"/>
          </p:nvPr>
        </p:nvSpPr>
        <p:spPr>
          <a:xfrm>
            <a:off x="214282" y="1857364"/>
            <a:ext cx="4071966" cy="3465592"/>
          </a:xfrm>
        </p:spPr>
        <p:txBody>
          <a:bodyPr>
            <a:normAutofit/>
          </a:bodyPr>
          <a:lstStyle/>
          <a:p>
            <a:r>
              <a:rPr lang="es-MX" dirty="0" smtClean="0"/>
              <a:t>Es el proceso que consiste en identificar y documentar las interrelaciones entre las actividades del proyecto.</a:t>
            </a:r>
          </a:p>
          <a:p>
            <a:endParaRPr lang="es-MX" dirty="0"/>
          </a:p>
        </p:txBody>
      </p:sp>
      <p:pic>
        <p:nvPicPr>
          <p:cNvPr id="4" name="Picture 2" descr="http://www.monografias.com/trabajos12/pmbok/Image2396.gif"/>
          <p:cNvPicPr>
            <a:picLocks noChangeAspect="1" noChangeArrowheads="1"/>
          </p:cNvPicPr>
          <p:nvPr/>
        </p:nvPicPr>
        <p:blipFill>
          <a:blip r:embed="rId2"/>
          <a:srcRect l="37314" t="18802" r="36566" b="49164"/>
          <a:stretch>
            <a:fillRect/>
          </a:stretch>
        </p:blipFill>
        <p:spPr bwMode="auto">
          <a:xfrm>
            <a:off x="4286248" y="1571612"/>
            <a:ext cx="4500594" cy="492922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785770"/>
            <a:ext cx="8929718" cy="6072230"/>
          </a:xfrm>
        </p:spPr>
        <p:txBody>
          <a:bodyPr>
            <a:normAutofit lnSpcReduction="10000"/>
          </a:bodyPr>
          <a:lstStyle/>
          <a:p>
            <a:r>
              <a:rPr lang="es-ES" b="1" dirty="0" smtClean="0">
                <a:solidFill>
                  <a:srgbClr val="FF0000"/>
                </a:solidFill>
              </a:rPr>
              <a:t>Entradas a la Secuencia de Actividades</a:t>
            </a:r>
            <a:endParaRPr lang="es-MX" dirty="0" smtClean="0">
              <a:solidFill>
                <a:srgbClr val="FF0000"/>
              </a:solidFill>
            </a:endParaRPr>
          </a:p>
          <a:p>
            <a:pPr lvl="0"/>
            <a:r>
              <a:rPr lang="es-ES" b="1" dirty="0" smtClean="0"/>
              <a:t>Lista de actividades. </a:t>
            </a:r>
            <a:endParaRPr lang="es-MX" dirty="0" smtClean="0"/>
          </a:p>
          <a:p>
            <a:pPr lvl="0"/>
            <a:r>
              <a:rPr lang="es-ES" b="1" dirty="0" smtClean="0"/>
              <a:t>Descripción del producto.</a:t>
            </a:r>
            <a:r>
              <a:rPr lang="es-ES" dirty="0" smtClean="0"/>
              <a:t> La descripción del producto, características.</a:t>
            </a:r>
            <a:endParaRPr lang="es-MX" dirty="0" smtClean="0"/>
          </a:p>
          <a:p>
            <a:pPr lvl="0"/>
            <a:r>
              <a:rPr lang="es-ES" b="1" dirty="0" smtClean="0"/>
              <a:t>Dependencias mandatorias</a:t>
            </a:r>
            <a:r>
              <a:rPr lang="es-ES" dirty="0" smtClean="0"/>
              <a:t>. Las dependencias mandatorias son aquellas que son inherentes a la naturaleza del trabajo que se ejecuta. Muchas veces involucran limitaciones físicas (en un proyecto de construcción es imposible erigir la superestructura hasta que se haya construido las fundaciones; en un proyecto electrónico, un prototipo deberá ser construido antes de que se pueda ensayar). Las dependencias mandatorias también se llaman lógica dura.</a:t>
            </a:r>
            <a:endParaRPr lang="es-MX"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521</TotalTime>
  <Words>788</Words>
  <Application>Microsoft Office PowerPoint</Application>
  <PresentationFormat>Presentación en pantalla (4:3)</PresentationFormat>
  <Paragraphs>45</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Urbano</vt:lpstr>
      <vt:lpstr>Gestión del Tiempo del Proyecto</vt:lpstr>
      <vt:lpstr>Presentación de PowerPoint</vt:lpstr>
      <vt:lpstr>Procesos de Gestión del Tiempo del Proyecto:</vt:lpstr>
      <vt:lpstr>Definir las Actividades</vt:lpstr>
      <vt:lpstr>Presentación de PowerPoint</vt:lpstr>
      <vt:lpstr>Presentación de PowerPoint</vt:lpstr>
      <vt:lpstr>Presentación de PowerPoint</vt:lpstr>
      <vt:lpstr>Secuenciar las Actividades</vt:lpstr>
      <vt:lpstr>Presentación de PowerPoint</vt:lpstr>
      <vt:lpstr>Presentación de PowerPoint</vt:lpstr>
      <vt:lpstr>Estimar los Recursos de las Actividades</vt:lpstr>
      <vt:lpstr>Presentación de PowerPoint</vt:lpstr>
      <vt:lpstr>Estimar la Duración de las Actividades</vt:lpstr>
      <vt:lpstr>Presentación de PowerPoint</vt:lpstr>
      <vt:lpstr>Desarrollar el Cronograma</vt:lpstr>
      <vt:lpstr>Presentación de PowerPoint</vt:lpstr>
      <vt:lpstr>Controlar el Cronograma</vt:lpstr>
      <vt:lpstr>Presentación de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Gestión del Tiempo del Proyecto</dc:title>
  <dc:creator>Noemi</dc:creator>
  <cp:lastModifiedBy>Noemi</cp:lastModifiedBy>
  <cp:revision>25</cp:revision>
  <dcterms:created xsi:type="dcterms:W3CDTF">2013-02-18T19:04:56Z</dcterms:created>
  <dcterms:modified xsi:type="dcterms:W3CDTF">2013-03-21T22:31:42Z</dcterms:modified>
</cp:coreProperties>
</file>